
<file path=[Content_Types].xml><?xml version="1.0" encoding="utf-8"?>
<Types xmlns="http://schemas.openxmlformats.org/package/2006/content-types">
  <Default Extension="gif" ContentType="image/gif"/>
  <Default Extension="jpeg" ContentType="image/jpeg"/>
  <Default Extension="mov" ContentType="video/quicktime"/>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4377" r:id="rId1"/>
  </p:sldMasterIdLst>
  <p:notesMasterIdLst>
    <p:notesMasterId r:id="rId28"/>
  </p:notesMasterIdLst>
  <p:sldIdLst>
    <p:sldId id="1586" r:id="rId2"/>
    <p:sldId id="1661" r:id="rId3"/>
    <p:sldId id="1671" r:id="rId4"/>
    <p:sldId id="1666" r:id="rId5"/>
    <p:sldId id="1614" r:id="rId6"/>
    <p:sldId id="1615" r:id="rId7"/>
    <p:sldId id="1658" r:id="rId8"/>
    <p:sldId id="1659" r:id="rId9"/>
    <p:sldId id="1645" r:id="rId10"/>
    <p:sldId id="1646" r:id="rId11"/>
    <p:sldId id="1662" r:id="rId12"/>
    <p:sldId id="1663" r:id="rId13"/>
    <p:sldId id="1669" r:id="rId14"/>
    <p:sldId id="1649" r:id="rId15"/>
    <p:sldId id="1588" r:id="rId16"/>
    <p:sldId id="1647" r:id="rId17"/>
    <p:sldId id="1536" r:id="rId18"/>
    <p:sldId id="1665" r:id="rId19"/>
    <p:sldId id="1667" r:id="rId20"/>
    <p:sldId id="1650" r:id="rId21"/>
    <p:sldId id="1631" r:id="rId22"/>
    <p:sldId id="1624" r:id="rId23"/>
    <p:sldId id="1574" r:id="rId24"/>
    <p:sldId id="1668" r:id="rId25"/>
    <p:sldId id="1672" r:id="rId26"/>
    <p:sldId id="1620" r:id="rId27"/>
  </p:sldIdLst>
  <p:sldSz cx="12192000" cy="6858000"/>
  <p:notesSz cx="6858000" cy="9144000"/>
  <p:custDataLst>
    <p:tags r:id="rId29"/>
  </p:custDataLst>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88" userDrawn="1">
          <p15:clr>
            <a:srgbClr val="A4A3A4"/>
          </p15:clr>
        </p15:guide>
        <p15:guide id="2" pos="3840" userDrawn="1">
          <p15:clr>
            <a:srgbClr val="A4A3A4"/>
          </p15:clr>
        </p15:guide>
        <p15:guide id="3" pos="416" userDrawn="1">
          <p15:clr>
            <a:srgbClr val="A4A3A4"/>
          </p15:clr>
        </p15:guide>
        <p15:guide id="4" pos="7256" userDrawn="1">
          <p15:clr>
            <a:srgbClr val="A4A3A4"/>
          </p15:clr>
        </p15:guide>
        <p15:guide id="5" orient="horz" pos="648" userDrawn="1">
          <p15:clr>
            <a:srgbClr val="A4A3A4"/>
          </p15:clr>
        </p15:guide>
        <p15:guide id="6" orient="horz" pos="712" userDrawn="1">
          <p15:clr>
            <a:srgbClr val="A4A3A4"/>
          </p15:clr>
        </p15:guide>
        <p15:guide id="7" orient="horz" pos="3928" userDrawn="1">
          <p15:clr>
            <a:srgbClr val="A4A3A4"/>
          </p15:clr>
        </p15:guide>
        <p15:guide id="8" orient="horz" pos="3838"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81BA"/>
    <a:srgbClr val="0000FF"/>
    <a:srgbClr val="00FF00"/>
    <a:srgbClr val="0033CC"/>
    <a:srgbClr val="FF9900"/>
    <a:srgbClr val="3333CC"/>
    <a:srgbClr val="740274"/>
    <a:srgbClr val="000099"/>
    <a:srgbClr val="FFCC99"/>
    <a:srgbClr val="FFDC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0" autoAdjust="0"/>
    <p:restoredTop sz="89081" autoAdjust="0"/>
  </p:normalViewPr>
  <p:slideViewPr>
    <p:cSldViewPr>
      <p:cViewPr varScale="1">
        <p:scale>
          <a:sx n="116" d="100"/>
          <a:sy n="116" d="100"/>
        </p:scale>
        <p:origin x="1200" y="184"/>
      </p:cViewPr>
      <p:guideLst>
        <p:guide orient="horz" pos="2288"/>
        <p:guide pos="3840"/>
        <p:guide pos="416"/>
        <p:guide pos="7256"/>
        <p:guide orient="horz" pos="648"/>
        <p:guide orient="horz" pos="712"/>
        <p:guide orient="horz" pos="3928"/>
        <p:guide orient="horz" pos="3838"/>
      </p:guideLst>
    </p:cSldViewPr>
  </p:slideViewPr>
  <p:notesTextViewPr>
    <p:cViewPr>
      <p:scale>
        <a:sx n="100" d="100"/>
        <a:sy n="100" d="100"/>
      </p:scale>
      <p:origin x="0" y="0"/>
    </p:cViewPr>
  </p:notesTextViewPr>
  <p:notesViewPr>
    <p:cSldViewPr>
      <p:cViewPr varScale="1">
        <p:scale>
          <a:sx n="54" d="100"/>
          <a:sy n="54" d="100"/>
        </p:scale>
        <p:origin x="282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05D3C16C-E118-4BA6-B3E9-151F50F3D021}" type="datetimeFigureOut">
              <a:rPr lang="zh-CN" altLang="en-US"/>
              <a:pPr>
                <a:defRPr/>
              </a:pPr>
              <a:t>2024/11/13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5B9E14E3-4C72-4633-B587-4A3CFA785E12}" type="slidenum">
              <a:rPr lang="zh-CN" altLang="en-US"/>
              <a:pPr>
                <a:defRPr/>
              </a:pPr>
              <a:t>‹#›</a:t>
            </a:fld>
            <a:endParaRPr lang="zh-CN" altLang="en-US"/>
          </a:p>
        </p:txBody>
      </p:sp>
    </p:spTree>
    <p:extLst>
      <p:ext uri="{BB962C8B-B14F-4D97-AF65-F5344CB8AC3E}">
        <p14:creationId xmlns:p14="http://schemas.microsoft.com/office/powerpoint/2010/main" val="39712641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5B9E14E3-4C72-4633-B587-4A3CFA785E12}" type="slidenum">
              <a:rPr lang="zh-CN" altLang="en-US" smtClean="0"/>
              <a:pPr>
                <a:defRPr/>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5B9E14E3-4C72-4633-B587-4A3CFA785E12}" type="slidenum">
              <a:rPr lang="zh-CN" altLang="en-US" smtClean="0"/>
              <a:pPr>
                <a:defRPr/>
              </a:pPr>
              <a:t>22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B6AF002-A66A-4336-953A-EB1621D0537A}" type="slidenum">
              <a:rPr lang="en-US" altLang="zh-CN" smtClean="0">
                <a:latin typeface="Arial" panose="020B0604020202020204" pitchFamily="34" charset="0"/>
              </a:rPr>
              <a:pPr>
                <a:spcBef>
                  <a:spcPct val="0"/>
                </a:spcBef>
              </a:pPr>
              <a:t>23</a:t>
            </a:fld>
            <a:endParaRPr lang="en-US" altLang="zh-CN">
              <a:latin typeface="Arial" panose="020B0604020202020204" pitchFamily="34" charset="0"/>
            </a:endParaRPr>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dirty="0"/>
          </a:p>
        </p:txBody>
      </p:sp>
    </p:spTree>
    <p:extLst>
      <p:ext uri="{BB962C8B-B14F-4D97-AF65-F5344CB8AC3E}">
        <p14:creationId xmlns:p14="http://schemas.microsoft.com/office/powerpoint/2010/main" val="3629219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B6AF002-A66A-4336-953A-EB1621D0537A}" type="slidenum">
              <a:rPr lang="en-US" altLang="zh-CN" smtClean="0">
                <a:latin typeface="Arial" panose="020B0604020202020204" pitchFamily="34" charset="0"/>
              </a:rPr>
              <a:pPr>
                <a:spcBef>
                  <a:spcPct val="0"/>
                </a:spcBef>
              </a:pPr>
              <a:t>6</a:t>
            </a:fld>
            <a:endParaRPr lang="en-US" altLang="zh-CN">
              <a:latin typeface="Arial" panose="020B0604020202020204" pitchFamily="34" charset="0"/>
            </a:endParaRPr>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dirty="0"/>
          </a:p>
        </p:txBody>
      </p:sp>
    </p:spTree>
    <p:extLst>
      <p:ext uri="{BB962C8B-B14F-4D97-AF65-F5344CB8AC3E}">
        <p14:creationId xmlns:p14="http://schemas.microsoft.com/office/powerpoint/2010/main" val="3102066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5B9E14E3-4C72-4633-B587-4A3CFA785E12}" type="slidenum">
              <a:rPr lang="zh-CN" altLang="en-US" smtClean="0"/>
              <a:pPr>
                <a:defRPr/>
              </a:pPr>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CN" sz="1200" b="0" i="0" kern="1200" dirty="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zh-CN" alt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zh-CN" altLang="en-US" dirty="0"/>
          </a:p>
          <a:p>
            <a:endParaRPr lang="zh-CN" altLang="en-US" dirty="0"/>
          </a:p>
        </p:txBody>
      </p:sp>
      <p:sp>
        <p:nvSpPr>
          <p:cNvPr id="4" name="灯片编号占位符 3"/>
          <p:cNvSpPr>
            <a:spLocks noGrp="1"/>
          </p:cNvSpPr>
          <p:nvPr>
            <p:ph type="sldNum" sz="quarter" idx="10"/>
          </p:nvPr>
        </p:nvSpPr>
        <p:spPr/>
        <p:txBody>
          <a:bodyPr/>
          <a:lstStyle/>
          <a:p>
            <a:pPr>
              <a:defRPr/>
            </a:pPr>
            <a:fld id="{5B9E14E3-4C72-4633-B587-4A3CFA785E12}" type="slidenum">
              <a:rPr lang="zh-CN" altLang="en-US" smtClean="0"/>
              <a:pPr>
                <a:defRPr/>
              </a:pPr>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5B9E14E3-4C72-4633-B587-4A3CFA785E12}" type="slidenum">
              <a:rPr lang="zh-CN" altLang="en-US" smtClean="0"/>
              <a:pPr>
                <a:defRPr/>
              </a:pPr>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B6AF002-A66A-4336-953A-EB1621D0537A}" type="slidenum">
              <a:rPr lang="en-US" altLang="zh-CN" smtClean="0">
                <a:latin typeface="Arial" panose="020B0604020202020204" pitchFamily="34" charset="0"/>
              </a:rPr>
              <a:pPr>
                <a:spcBef>
                  <a:spcPct val="0"/>
                </a:spcBef>
              </a:pPr>
              <a:t>14</a:t>
            </a:fld>
            <a:endParaRPr lang="en-US" altLang="zh-CN">
              <a:latin typeface="Arial" panose="020B0604020202020204" pitchFamily="34" charset="0"/>
            </a:endParaRPr>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dirty="0"/>
          </a:p>
        </p:txBody>
      </p:sp>
    </p:spTree>
    <p:extLst>
      <p:ext uri="{BB962C8B-B14F-4D97-AF65-F5344CB8AC3E}">
        <p14:creationId xmlns:p14="http://schemas.microsoft.com/office/powerpoint/2010/main" val="3102066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D1E3519-AA41-4C8F-81B1-98F81BDCD14B}" type="slidenum">
              <a:rPr lang="zh-CN" altLang="en-US" smtClean="0"/>
              <a:pPr/>
              <a:t>15</a:t>
            </a:fld>
            <a:endParaRPr lang="zh-CN" altLang="en-US"/>
          </a:p>
        </p:txBody>
      </p:sp>
    </p:spTree>
    <p:extLst>
      <p:ext uri="{BB962C8B-B14F-4D97-AF65-F5344CB8AC3E}">
        <p14:creationId xmlns:p14="http://schemas.microsoft.com/office/powerpoint/2010/main" val="1959899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kern="1200" dirty="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pPr>
              <a:defRPr/>
            </a:pPr>
            <a:fld id="{5B9E14E3-4C72-4633-B587-4A3CFA785E12}" type="slidenum">
              <a:rPr lang="zh-CN" altLang="en-US" smtClean="0"/>
              <a:pPr>
                <a:defRPr/>
              </a:pPr>
              <a:t>17</a:t>
            </a:fld>
            <a:endParaRPr lang="zh-CN" altLang="en-US"/>
          </a:p>
        </p:txBody>
      </p:sp>
    </p:spTree>
    <p:extLst>
      <p:ext uri="{BB962C8B-B14F-4D97-AF65-F5344CB8AC3E}">
        <p14:creationId xmlns:p14="http://schemas.microsoft.com/office/powerpoint/2010/main" val="2674886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B6AF002-A66A-4336-953A-EB1621D0537A}" type="slidenum">
              <a:rPr lang="en-US" altLang="zh-CN" smtClean="0">
                <a:latin typeface="Arial" panose="020B0604020202020204" pitchFamily="34" charset="0"/>
              </a:rPr>
              <a:pPr>
                <a:spcBef>
                  <a:spcPct val="0"/>
                </a:spcBef>
              </a:pPr>
              <a:t>20</a:t>
            </a:fld>
            <a:endParaRPr lang="en-US" altLang="zh-CN">
              <a:latin typeface="Arial" panose="020B0604020202020204" pitchFamily="34" charset="0"/>
            </a:endParaRPr>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dirty="0"/>
          </a:p>
        </p:txBody>
      </p:sp>
    </p:spTree>
    <p:extLst>
      <p:ext uri="{BB962C8B-B14F-4D97-AF65-F5344CB8AC3E}">
        <p14:creationId xmlns:p14="http://schemas.microsoft.com/office/powerpoint/2010/main" val="31020660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bwMode="gray">
      <p:bgPr>
        <a:solidFill>
          <a:schemeClr val="bg1"/>
        </a:solidFill>
        <a:effectLst/>
      </p:bgPr>
    </p:bg>
    <p:spTree>
      <p:nvGrpSpPr>
        <p:cNvPr id="1" name=""/>
        <p:cNvGrpSpPr/>
        <p:nvPr/>
      </p:nvGrpSpPr>
      <p:grpSpPr>
        <a:xfrm>
          <a:off x="0" y="0"/>
          <a:ext cx="0" cy="0"/>
          <a:chOff x="0" y="0"/>
          <a:chExt cx="0" cy="0"/>
        </a:xfrm>
      </p:grpSpPr>
      <p:sp>
        <p:nvSpPr>
          <p:cNvPr id="13334" name="Rectangle 22"/>
          <p:cNvSpPr>
            <a:spLocks noGrp="1" noChangeArrowheads="1"/>
          </p:cNvSpPr>
          <p:nvPr>
            <p:ph type="subTitle" sz="quarter" idx="1"/>
          </p:nvPr>
        </p:nvSpPr>
        <p:spPr>
          <a:xfrm>
            <a:off x="1871133" y="5343872"/>
            <a:ext cx="8534400" cy="533400"/>
          </a:xfrm>
        </p:spPr>
        <p:txBody>
          <a:bodyPr/>
          <a:lstStyle>
            <a:lvl1pPr marL="0" indent="0" algn="ctr">
              <a:buFont typeface="Wingdings" pitchFamily="2" charset="2"/>
              <a:buNone/>
              <a:defRPr/>
            </a:lvl1pPr>
          </a:lstStyle>
          <a:p>
            <a:pPr lvl="0"/>
            <a:r>
              <a:rPr lang="zh-CN" altLang="en-US" noProof="0"/>
              <a:t>单击此处编辑母版副标题样式</a:t>
            </a:r>
            <a:endParaRPr lang="en-US" altLang="ko-KR" noProof="0"/>
          </a:p>
        </p:txBody>
      </p:sp>
      <p:sp>
        <p:nvSpPr>
          <p:cNvPr id="13335" name="Rectangle 23"/>
          <p:cNvSpPr>
            <a:spLocks noGrp="1" noChangeArrowheads="1"/>
          </p:cNvSpPr>
          <p:nvPr>
            <p:ph type="dt" sz="quarter" idx="2"/>
          </p:nvPr>
        </p:nvSpPr>
        <p:spPr>
          <a:xfrm>
            <a:off x="609600" y="6553200"/>
            <a:ext cx="2844800" cy="152400"/>
          </a:xfrm>
        </p:spPr>
        <p:txBody>
          <a:bodyPr/>
          <a:lstStyle>
            <a:lvl1pPr algn="l">
              <a:defRPr>
                <a:latin typeface="Times New Roman" pitchFamily="18" charset="0"/>
              </a:defRPr>
            </a:lvl1pPr>
          </a:lstStyle>
          <a:p>
            <a:endParaRPr lang="zh-CN" altLang="en-US">
              <a:solidFill>
                <a:prstClr val="black"/>
              </a:solidFill>
            </a:endParaRPr>
          </a:p>
        </p:txBody>
      </p:sp>
      <p:sp>
        <p:nvSpPr>
          <p:cNvPr id="13336" name="Rectangle 24"/>
          <p:cNvSpPr>
            <a:spLocks noGrp="1" noChangeArrowheads="1"/>
          </p:cNvSpPr>
          <p:nvPr>
            <p:ph type="ftr" sz="quarter" idx="3"/>
          </p:nvPr>
        </p:nvSpPr>
        <p:spPr>
          <a:xfrm>
            <a:off x="4165600" y="6553200"/>
            <a:ext cx="3860800" cy="152400"/>
          </a:xfrm>
          <a:prstGeom prst="rect">
            <a:avLst/>
          </a:prstGeom>
        </p:spPr>
        <p:txBody>
          <a:bodyPr/>
          <a:lstStyle>
            <a:lvl1pPr>
              <a:defRPr sz="1000" b="0">
                <a:latin typeface="Times New Roman" pitchFamily="18" charset="0"/>
              </a:defRPr>
            </a:lvl1pPr>
          </a:lstStyle>
          <a:p>
            <a:pPr fontAlgn="auto">
              <a:spcBef>
                <a:spcPts val="0"/>
              </a:spcBef>
              <a:spcAft>
                <a:spcPts val="0"/>
              </a:spcAft>
            </a:pPr>
            <a:endParaRPr lang="zh-CN" altLang="en-US">
              <a:solidFill>
                <a:prstClr val="black"/>
              </a:solidFill>
            </a:endParaRPr>
          </a:p>
        </p:txBody>
      </p:sp>
      <p:grpSp>
        <p:nvGrpSpPr>
          <p:cNvPr id="6" name="组合 5"/>
          <p:cNvGrpSpPr/>
          <p:nvPr userDrawn="1"/>
        </p:nvGrpSpPr>
        <p:grpSpPr>
          <a:xfrm>
            <a:off x="0" y="5157178"/>
            <a:ext cx="12192000" cy="1700823"/>
            <a:chOff x="0" y="4341181"/>
            <a:chExt cx="12192002" cy="2503168"/>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71540"/>
            <a:stretch/>
          </p:blipFill>
          <p:spPr>
            <a:xfrm>
              <a:off x="1" y="4598633"/>
              <a:ext cx="12192000" cy="2245716"/>
            </a:xfrm>
            <a:prstGeom prst="rect">
              <a:avLst/>
            </a:prstGeom>
            <a:ln>
              <a:noFill/>
            </a:ln>
            <a:effectLst>
              <a:outerShdw blurRad="292100" dist="139700" dir="2700000" algn="tl" rotWithShape="0">
                <a:srgbClr val="333333">
                  <a:alpha val="65000"/>
                </a:srgbClr>
              </a:outerShdw>
            </a:effectLst>
          </p:spPr>
        </p:pic>
        <p:sp>
          <p:nvSpPr>
            <p:cNvPr id="8" name="矩形 7"/>
            <p:cNvSpPr/>
            <p:nvPr/>
          </p:nvSpPr>
          <p:spPr>
            <a:xfrm>
              <a:off x="0" y="5051394"/>
              <a:ext cx="12192001" cy="559304"/>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 y="4341181"/>
              <a:ext cx="12192001" cy="710213"/>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97732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4"/>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a:endParaRPr>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12031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7451" y="260350"/>
            <a:ext cx="2789767" cy="606425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31800" y="260350"/>
            <a:ext cx="8172451" cy="60642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4"/>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a:endParaRPr>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527968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31801" y="260350"/>
            <a:ext cx="9215967" cy="609600"/>
          </a:xfrm>
        </p:spPr>
        <p:txBody>
          <a:bodyPr/>
          <a:lstStyle/>
          <a:p>
            <a:r>
              <a:rPr lang="zh-CN" altLang="en-US"/>
              <a:t>单击此处编辑母版标题样式</a:t>
            </a:r>
          </a:p>
        </p:txBody>
      </p:sp>
      <p:sp>
        <p:nvSpPr>
          <p:cNvPr id="3" name="表格占位符 2"/>
          <p:cNvSpPr>
            <a:spLocks noGrp="1"/>
          </p:cNvSpPr>
          <p:nvPr>
            <p:ph type="tbl" idx="1"/>
          </p:nvPr>
        </p:nvSpPr>
        <p:spPr>
          <a:xfrm>
            <a:off x="624417" y="1268413"/>
            <a:ext cx="10972800" cy="5056187"/>
          </a:xfrm>
        </p:spPr>
        <p:txBody>
          <a:bodyPr/>
          <a:lstStyle/>
          <a:p>
            <a:r>
              <a:rPr lang="zh-CN" altLang="en-US"/>
              <a:t>单击图标添加表格</a:t>
            </a:r>
          </a:p>
        </p:txBody>
      </p:sp>
      <p:sp>
        <p:nvSpPr>
          <p:cNvPr id="4" name="日期占位符 3"/>
          <p:cNvSpPr>
            <a:spLocks noGrp="1"/>
          </p:cNvSpPr>
          <p:nvPr>
            <p:ph type="dt" sz="half" idx="10"/>
          </p:nvPr>
        </p:nvSpPr>
        <p:spPr>
          <a:xfrm>
            <a:off x="8303684" y="6453188"/>
            <a:ext cx="3352800" cy="304800"/>
          </a:xfrm>
        </p:spPr>
        <p:txBody>
          <a:bodyPr/>
          <a:lstStyle>
            <a:lvl1pPr>
              <a:defRPr/>
            </a:lvl1pPr>
          </a:lstStyle>
          <a:p>
            <a:endParaRPr lang="zh-CN" altLang="en-US">
              <a:solidFill>
                <a:prstClr val="black"/>
              </a:solidFill>
            </a:endParaRPr>
          </a:p>
        </p:txBody>
      </p:sp>
      <p:sp>
        <p:nvSpPr>
          <p:cNvPr id="5" name="页脚占位符 4"/>
          <p:cNvSpPr>
            <a:spLocks noGrp="1"/>
          </p:cNvSpPr>
          <p:nvPr>
            <p:ph type="ftr" sz="quarter" idx="11"/>
          </p:nvPr>
        </p:nvSpPr>
        <p:spPr>
          <a:xfrm>
            <a:off x="9935633" y="63023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a:endParaRPr>
          </a:p>
        </p:txBody>
      </p:sp>
      <p:sp>
        <p:nvSpPr>
          <p:cNvPr id="6" name="灯片编号占位符 5"/>
          <p:cNvSpPr>
            <a:spLocks noGrp="1"/>
          </p:cNvSpPr>
          <p:nvPr>
            <p:ph type="sldNum" sz="quarter" idx="12"/>
          </p:nvPr>
        </p:nvSpPr>
        <p:spPr>
          <a:xfrm>
            <a:off x="4595284" y="6477000"/>
            <a:ext cx="2844800" cy="304800"/>
          </a:xfrm>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645056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31801" y="260350"/>
            <a:ext cx="9215967" cy="609600"/>
          </a:xfrm>
        </p:spPr>
        <p:txBody>
          <a:bodyPr/>
          <a:lstStyle/>
          <a:p>
            <a:r>
              <a:rPr lang="zh-CN" altLang="en-US"/>
              <a:t>单击此处编辑母版标题样式</a:t>
            </a:r>
          </a:p>
        </p:txBody>
      </p:sp>
      <p:sp>
        <p:nvSpPr>
          <p:cNvPr id="3" name="图表占位符 2"/>
          <p:cNvSpPr>
            <a:spLocks noGrp="1"/>
          </p:cNvSpPr>
          <p:nvPr>
            <p:ph type="chart" idx="1"/>
          </p:nvPr>
        </p:nvSpPr>
        <p:spPr>
          <a:xfrm>
            <a:off x="624417" y="1268413"/>
            <a:ext cx="10972800" cy="5056187"/>
          </a:xfrm>
        </p:spPr>
        <p:txBody>
          <a:bodyPr/>
          <a:lstStyle/>
          <a:p>
            <a:r>
              <a:rPr lang="zh-CN" altLang="en-US"/>
              <a:t>单击图标添加图表</a:t>
            </a:r>
          </a:p>
        </p:txBody>
      </p:sp>
      <p:sp>
        <p:nvSpPr>
          <p:cNvPr id="4" name="日期占位符 3"/>
          <p:cNvSpPr>
            <a:spLocks noGrp="1"/>
          </p:cNvSpPr>
          <p:nvPr>
            <p:ph type="dt" sz="half" idx="10"/>
          </p:nvPr>
        </p:nvSpPr>
        <p:spPr>
          <a:xfrm>
            <a:off x="8303684" y="6453188"/>
            <a:ext cx="3352800" cy="304800"/>
          </a:xfrm>
        </p:spPr>
        <p:txBody>
          <a:bodyPr/>
          <a:lstStyle>
            <a:lvl1pPr>
              <a:defRPr/>
            </a:lvl1pPr>
          </a:lstStyle>
          <a:p>
            <a:endParaRPr lang="zh-CN" altLang="en-US">
              <a:solidFill>
                <a:prstClr val="black"/>
              </a:solidFill>
            </a:endParaRPr>
          </a:p>
        </p:txBody>
      </p:sp>
      <p:sp>
        <p:nvSpPr>
          <p:cNvPr id="5" name="页脚占位符 4"/>
          <p:cNvSpPr>
            <a:spLocks noGrp="1"/>
          </p:cNvSpPr>
          <p:nvPr>
            <p:ph type="ftr" sz="quarter" idx="11"/>
          </p:nvPr>
        </p:nvSpPr>
        <p:spPr>
          <a:xfrm>
            <a:off x="9935633" y="63023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a:endParaRPr>
          </a:p>
        </p:txBody>
      </p:sp>
      <p:sp>
        <p:nvSpPr>
          <p:cNvPr id="6" name="灯片编号占位符 5"/>
          <p:cNvSpPr>
            <a:spLocks noGrp="1"/>
          </p:cNvSpPr>
          <p:nvPr>
            <p:ph type="sldNum" sz="quarter" idx="12"/>
          </p:nvPr>
        </p:nvSpPr>
        <p:spPr>
          <a:xfrm>
            <a:off x="4595284" y="6477000"/>
            <a:ext cx="2844800" cy="304800"/>
          </a:xfrm>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5586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
        <p:nvSpPr>
          <p:cNvPr id="6" name="Rectangle 5"/>
          <p:cNvSpPr/>
          <p:nvPr userDrawn="1"/>
        </p:nvSpPr>
        <p:spPr>
          <a:xfrm>
            <a:off x="12016" y="0"/>
            <a:ext cx="12192000" cy="685800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801" name="Subtitle 9800"/>
          <p:cNvSpPr>
            <a:spLocks noGrp="1"/>
          </p:cNvSpPr>
          <p:nvPr>
            <p:ph type="subTitle" idx="1" hasCustomPrompt="1"/>
          </p:nvPr>
        </p:nvSpPr>
        <p:spPr>
          <a:xfrm>
            <a:off x="669924" y="5857875"/>
            <a:ext cx="10850564" cy="558799"/>
          </a:xfrm>
        </p:spPr>
        <p:txBody>
          <a:bodyPr anchor="t">
            <a:normAutofit/>
          </a:bodyPr>
          <a:lstStyle>
            <a:lvl1pPr marL="0" indent="0" algn="l">
              <a:buNone/>
              <a:defRPr sz="1600">
                <a:solidFill>
                  <a:schemeClr val="bg1"/>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9802" name="Title 9801"/>
          <p:cNvSpPr>
            <a:spLocks noGrp="1"/>
          </p:cNvSpPr>
          <p:nvPr>
            <p:ph type="ctrTitle" hasCustomPrompt="1"/>
          </p:nvPr>
        </p:nvSpPr>
        <p:spPr>
          <a:xfrm>
            <a:off x="669925" y="1130300"/>
            <a:ext cx="5415185" cy="2508343"/>
          </a:xfrm>
        </p:spPr>
        <p:txBody>
          <a:bodyPr anchor="b">
            <a:normAutofit/>
          </a:bodyPr>
          <a:lstStyle>
            <a:lvl1pPr algn="l">
              <a:defRPr sz="4000">
                <a:solidFill>
                  <a:schemeClr val="bg1"/>
                </a:solidFill>
              </a:defRPr>
            </a:lvl1pPr>
          </a:lstStyle>
          <a:p>
            <a:r>
              <a:rPr lang="en-US" dirty="0"/>
              <a:t>Click to edit Master title style</a:t>
            </a:r>
            <a:endParaRPr lang="zh-CN" altLang="en-US" dirty="0"/>
          </a:p>
        </p:txBody>
      </p:sp>
      <p:sp>
        <p:nvSpPr>
          <p:cNvPr id="12" name="Text Placeholder 11"/>
          <p:cNvSpPr>
            <a:spLocks noGrp="1"/>
          </p:cNvSpPr>
          <p:nvPr>
            <p:ph type="body" sz="quarter" idx="10" hasCustomPrompt="1"/>
          </p:nvPr>
        </p:nvSpPr>
        <p:spPr>
          <a:xfrm>
            <a:off x="669925" y="4556998"/>
            <a:ext cx="5415185" cy="296271"/>
          </a:xfrm>
        </p:spPr>
        <p:txBody>
          <a:bodyPr vert="horz" anchor="ctr">
            <a:noAutofit/>
          </a:bodyPr>
          <a:lstStyle>
            <a:lvl1pPr marL="0" indent="0" algn="l">
              <a:buNone/>
              <a:defRPr sz="14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Signature</a:t>
            </a:r>
          </a:p>
        </p:txBody>
      </p:sp>
      <p:sp>
        <p:nvSpPr>
          <p:cNvPr id="13" name="Text Placeholder 12"/>
          <p:cNvSpPr>
            <a:spLocks noGrp="1"/>
          </p:cNvSpPr>
          <p:nvPr>
            <p:ph type="body" sz="quarter" idx="11" hasCustomPrompt="1"/>
          </p:nvPr>
        </p:nvSpPr>
        <p:spPr>
          <a:xfrm>
            <a:off x="669925" y="4853269"/>
            <a:ext cx="5415185" cy="296271"/>
          </a:xfrm>
        </p:spPr>
        <p:txBody>
          <a:bodyPr vert="horz" anchor="ctr">
            <a:noAutofit/>
          </a:bodyPr>
          <a:lstStyle>
            <a:lvl1pPr marL="0" indent="0" algn="l">
              <a:buNone/>
              <a:defRPr sz="1400" b="0">
                <a:solidFill>
                  <a:schemeClr val="bg1"/>
                </a:solidFill>
              </a:defRPr>
            </a:lvl1pPr>
            <a:lvl2pPr marL="457177" indent="0">
              <a:buNone/>
              <a:defRPr/>
            </a:lvl2pPr>
            <a:lvl3pPr marL="914353" indent="0">
              <a:buNone/>
              <a:defRPr/>
            </a:lvl3pPr>
            <a:lvl4pPr marL="1371531" indent="0">
              <a:buNone/>
              <a:defRPr/>
            </a:lvl4pPr>
            <a:lvl5pPr marL="1828709" indent="0">
              <a:buNone/>
              <a:defRPr/>
            </a:lvl5pPr>
          </a:lstStyle>
          <a:p>
            <a:pPr lvl="0"/>
            <a:r>
              <a:rPr lang="en-US" altLang="zh-CN" dirty="0"/>
              <a:t>Date</a:t>
            </a:r>
            <a:endParaRPr lang="zh-CN" altLang="en-US" dirty="0"/>
          </a:p>
        </p:txBody>
      </p:sp>
    </p:spTree>
    <p:extLst>
      <p:ext uri="{BB962C8B-B14F-4D97-AF65-F5344CB8AC3E}">
        <p14:creationId xmlns:p14="http://schemas.microsoft.com/office/powerpoint/2010/main" val="20628632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spd="slow">
        <p159:morph option="byChar"/>
      </p:transition>
    </mc:Choice>
    <mc:Fallback xmlns="">
      <p:transition spd="slow">
        <p:fade/>
      </p:transition>
    </mc:Fallback>
  </mc:AlternateContent>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en-US">
              <a:solidFill>
                <a:prstClr val="black"/>
              </a:solidFill>
            </a:endParaRPr>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342327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en-US">
              <a:solidFill>
                <a:prstClr val="black"/>
              </a:solidFill>
            </a:endParaRPr>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142095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4417" y="1268413"/>
            <a:ext cx="5384800" cy="5056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12417" y="1268413"/>
            <a:ext cx="5384800" cy="5056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zh-CN" altLang="en-US">
              <a:solidFill>
                <a:prstClr val="black"/>
              </a:solidFill>
            </a:endParaRPr>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78273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7"/>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a:endParaRPr>
          </a:p>
        </p:txBody>
      </p:sp>
      <p:sp>
        <p:nvSpPr>
          <p:cNvPr id="9" name="灯片编号占位符 8"/>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995040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3"/>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a:endParaRPr>
          </a:p>
        </p:txBody>
      </p:sp>
      <p:sp>
        <p:nvSpPr>
          <p:cNvPr id="5" name="灯片编号占位符 4"/>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369275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2"/>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a:endParaRPr>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679966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5"/>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a:endParaRPr>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178947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5"/>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a:endParaRPr>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078685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16">
            <a:extLst>
              <a:ext uri="{28A0092B-C50C-407E-A947-70E740481C1C}">
                <a14:useLocalDpi xmlns:a14="http://schemas.microsoft.com/office/drawing/2010/main" val="0"/>
              </a:ext>
            </a:extLst>
          </a:blip>
          <a:srcRect l="60145" t="72770" b="1"/>
          <a:stretch/>
        </p:blipFill>
        <p:spPr>
          <a:xfrm>
            <a:off x="6432715" y="14554"/>
            <a:ext cx="5711957" cy="966174"/>
          </a:xfrm>
          <a:prstGeom prst="rect">
            <a:avLst/>
          </a:prstGeom>
          <a:effectLst>
            <a:softEdge rad="127000"/>
          </a:effectLst>
        </p:spPr>
      </p:pic>
      <p:sp>
        <p:nvSpPr>
          <p:cNvPr id="12324" name="Freeform 36"/>
          <p:cNvSpPr>
            <a:spLocks/>
          </p:cNvSpPr>
          <p:nvPr/>
        </p:nvSpPr>
        <p:spPr bwMode="gray">
          <a:xfrm flipV="1">
            <a:off x="9552518" y="582614"/>
            <a:ext cx="2643716" cy="376237"/>
          </a:xfrm>
          <a:custGeom>
            <a:avLst/>
            <a:gdLst>
              <a:gd name="T0" fmla="*/ 2 w 1724"/>
              <a:gd name="T1" fmla="*/ 89 h 496"/>
              <a:gd name="T2" fmla="*/ 182 w 1724"/>
              <a:gd name="T3" fmla="*/ 216 h 496"/>
              <a:gd name="T4" fmla="*/ 182 w 1724"/>
              <a:gd name="T5" fmla="*/ 386 h 496"/>
              <a:gd name="T6" fmla="*/ 267 w 1724"/>
              <a:gd name="T7" fmla="*/ 496 h 496"/>
              <a:gd name="T8" fmla="*/ 1724 w 1724"/>
              <a:gd name="T9" fmla="*/ 493 h 496"/>
              <a:gd name="T10" fmla="*/ 1724 w 1724"/>
              <a:gd name="T11" fmla="*/ 0 h 496"/>
              <a:gd name="T12" fmla="*/ 0 w 1724"/>
              <a:gd name="T13" fmla="*/ 0 h 496"/>
              <a:gd name="T14" fmla="*/ 2 w 1724"/>
              <a:gd name="T15" fmla="*/ 89 h 4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4" h="496">
                <a:moveTo>
                  <a:pt x="2" y="89"/>
                </a:moveTo>
                <a:cubicBezTo>
                  <a:pt x="171" y="85"/>
                  <a:pt x="182" y="93"/>
                  <a:pt x="182" y="216"/>
                </a:cubicBezTo>
                <a:lnTo>
                  <a:pt x="182" y="386"/>
                </a:lnTo>
                <a:cubicBezTo>
                  <a:pt x="196" y="433"/>
                  <a:pt x="159" y="487"/>
                  <a:pt x="267" y="496"/>
                </a:cubicBezTo>
                <a:lnTo>
                  <a:pt x="1724" y="493"/>
                </a:lnTo>
                <a:lnTo>
                  <a:pt x="1724" y="0"/>
                </a:lnTo>
                <a:lnTo>
                  <a:pt x="0" y="0"/>
                </a:lnTo>
                <a:lnTo>
                  <a:pt x="2" y="89"/>
                </a:lnTo>
                <a:close/>
              </a:path>
            </a:pathLst>
          </a:cu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pPr>
            <a:endParaRPr lang="zh-CN" altLang="en-US">
              <a:solidFill>
                <a:prstClr val="black"/>
              </a:solidFill>
              <a:latin typeface="Verdana"/>
            </a:endParaRPr>
          </a:p>
        </p:txBody>
      </p:sp>
      <p:sp>
        <p:nvSpPr>
          <p:cNvPr id="12309" name="Rectangle 21"/>
          <p:cNvSpPr>
            <a:spLocks noGrp="1" noChangeArrowheads="1"/>
          </p:cNvSpPr>
          <p:nvPr>
            <p:ph type="title"/>
          </p:nvPr>
        </p:nvSpPr>
        <p:spPr bwMode="gray">
          <a:xfrm>
            <a:off x="431801" y="260350"/>
            <a:ext cx="921596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ko-KR"/>
          </a:p>
        </p:txBody>
      </p:sp>
      <p:sp>
        <p:nvSpPr>
          <p:cNvPr id="12310" name="Rectangle 22"/>
          <p:cNvSpPr>
            <a:spLocks noGrp="1" noChangeArrowheads="1"/>
          </p:cNvSpPr>
          <p:nvPr>
            <p:ph type="body" idx="1"/>
          </p:nvPr>
        </p:nvSpPr>
        <p:spPr bwMode="gray">
          <a:xfrm>
            <a:off x="624417" y="1268413"/>
            <a:ext cx="10972800" cy="5056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ko-KR"/>
          </a:p>
        </p:txBody>
      </p:sp>
      <p:sp>
        <p:nvSpPr>
          <p:cNvPr id="12311" name="Rectangle 23"/>
          <p:cNvSpPr>
            <a:spLocks noGrp="1" noChangeArrowheads="1"/>
          </p:cNvSpPr>
          <p:nvPr>
            <p:ph type="dt" sz="half" idx="2"/>
          </p:nvPr>
        </p:nvSpPr>
        <p:spPr bwMode="gray">
          <a:xfrm>
            <a:off x="8303684" y="6453188"/>
            <a:ext cx="3352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000">
                <a:latin typeface="+mn-lt"/>
                <a:ea typeface="굴림" pitchFamily="50" charset="-127"/>
              </a:defRPr>
            </a:lvl1pPr>
          </a:lstStyle>
          <a:p>
            <a:pPr fontAlgn="auto">
              <a:spcBef>
                <a:spcPts val="0"/>
              </a:spcBef>
              <a:spcAft>
                <a:spcPts val="0"/>
              </a:spcAft>
            </a:pPr>
            <a:endParaRPr lang="zh-CN" altLang="en-US">
              <a:solidFill>
                <a:prstClr val="black"/>
              </a:solidFill>
            </a:endParaRPr>
          </a:p>
        </p:txBody>
      </p:sp>
      <p:sp>
        <p:nvSpPr>
          <p:cNvPr id="12313" name="Rectangle 25"/>
          <p:cNvSpPr>
            <a:spLocks noGrp="1" noChangeArrowheads="1"/>
          </p:cNvSpPr>
          <p:nvPr>
            <p:ph type="sldNum" sz="quarter" idx="4"/>
          </p:nvPr>
        </p:nvSpPr>
        <p:spPr bwMode="gray">
          <a:xfrm>
            <a:off x="4595284" y="6477000"/>
            <a:ext cx="2844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C0C0C0"/>
                  </a:outerShdw>
                </a:effectLst>
                <a:latin typeface="+mn-lt"/>
                <a:ea typeface="굴림" pitchFamily="50" charset="-127"/>
              </a:defRPr>
            </a:lvl1pPr>
          </a:lstStyle>
          <a:p>
            <a:pPr fontAlgn="auto">
              <a:spcBef>
                <a:spcPts val="0"/>
              </a:spcBef>
              <a:spcAft>
                <a:spcPts val="0"/>
              </a:spcAft>
            </a:pPr>
            <a:fld id="{0C913308-F349-4B6D-A68A-DD1791B4A57B}" type="slidenum">
              <a:rPr lang="zh-CN" altLang="en-US" smtClean="0">
                <a:solidFill>
                  <a:prstClr val="black"/>
                </a:solidFill>
              </a:rPr>
              <a:pPr fontAlgn="auto">
                <a:spcBef>
                  <a:spcPts val="0"/>
                </a:spcBef>
                <a:spcAft>
                  <a:spcPts val="0"/>
                </a:spcAft>
              </a:pPr>
              <a:t>‹#›</a:t>
            </a:fld>
            <a:endParaRPr lang="zh-CN" altLang="en-US">
              <a:solidFill>
                <a:prstClr val="black"/>
              </a:solidFill>
            </a:endParaRPr>
          </a:p>
        </p:txBody>
      </p:sp>
      <p:sp>
        <p:nvSpPr>
          <p:cNvPr id="12326" name="Rectangle 38"/>
          <p:cNvSpPr>
            <a:spLocks noChangeArrowheads="1"/>
          </p:cNvSpPr>
          <p:nvPr/>
        </p:nvSpPr>
        <p:spPr bwMode="gray">
          <a:xfrm>
            <a:off x="2117" y="912813"/>
            <a:ext cx="12189883" cy="80962"/>
          </a:xfrm>
          <a:prstGeom prst="rect">
            <a:avLst/>
          </a:prstGeom>
          <a:gradFill rotWithShape="1">
            <a:gsLst>
              <a:gs pos="0">
                <a:schemeClr val="accent1"/>
              </a:gs>
              <a:gs pos="100000">
                <a:schemeClr val="accent1">
                  <a:gamma/>
                  <a:tint val="0"/>
                  <a:invGamma/>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zh-CN" altLang="en-US">
              <a:solidFill>
                <a:prstClr val="black"/>
              </a:solidFill>
              <a:latin typeface="Verdana"/>
            </a:endParaRPr>
          </a:p>
        </p:txBody>
      </p:sp>
      <p:pic>
        <p:nvPicPr>
          <p:cNvPr id="11" name="Picture 4" descr="图片"/>
          <p:cNvPicPr>
            <a:picLocks noChangeAspect="1" noChangeArrowheads="1"/>
          </p:cNvPicPr>
          <p:nvPr userDrawn="1"/>
        </p:nvPicPr>
        <p:blipFill rotWithShape="1">
          <a:blip r:embed="rId17">
            <a:extLst>
              <a:ext uri="{28A0092B-C50C-407E-A947-70E740481C1C}">
                <a14:useLocalDpi xmlns:a14="http://schemas.microsoft.com/office/drawing/2010/main" val="0"/>
              </a:ext>
            </a:extLst>
          </a:blip>
          <a:srcRect l="8227" r="74514" b="91520"/>
          <a:stretch/>
        </p:blipFill>
        <p:spPr bwMode="auto">
          <a:xfrm>
            <a:off x="10033274" y="640914"/>
            <a:ext cx="1823367" cy="411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8320199"/>
      </p:ext>
    </p:extLst>
  </p:cSld>
  <p:clrMap bg1="lt1" tx1="dk1" bg2="lt2" tx2="dk2" accent1="accent1" accent2="accent2" accent3="accent3" accent4="accent4" accent5="accent5" accent6="accent6" hlink="hlink" folHlink="folHlink"/>
  <p:sldLayoutIdLst>
    <p:sldLayoutId id="2147484378" r:id="rId1"/>
    <p:sldLayoutId id="2147484379" r:id="rId2"/>
    <p:sldLayoutId id="2147484380" r:id="rId3"/>
    <p:sldLayoutId id="2147484381" r:id="rId4"/>
    <p:sldLayoutId id="2147484382" r:id="rId5"/>
    <p:sldLayoutId id="2147484383" r:id="rId6"/>
    <p:sldLayoutId id="2147484384" r:id="rId7"/>
    <p:sldLayoutId id="2147484385" r:id="rId8"/>
    <p:sldLayoutId id="2147484386" r:id="rId9"/>
    <p:sldLayoutId id="2147484387" r:id="rId10"/>
    <p:sldLayoutId id="2147484388" r:id="rId11"/>
    <p:sldLayoutId id="2147484389" r:id="rId12"/>
    <p:sldLayoutId id="2147484390" r:id="rId13"/>
    <p:sldLayoutId id="2147484391" r:id="rId14"/>
  </p:sldLayoutIdLst>
  <p:hf hdr="0" ftr="0" dt="0"/>
  <p:txStyles>
    <p:title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itchFamily="34" charset="0"/>
        </a:defRPr>
      </a:lvl2pPr>
      <a:lvl3pPr algn="l" rtl="0" eaLnBrk="1" fontAlgn="base" hangingPunct="1">
        <a:spcBef>
          <a:spcPct val="0"/>
        </a:spcBef>
        <a:spcAft>
          <a:spcPct val="0"/>
        </a:spcAft>
        <a:defRPr sz="3200" b="1">
          <a:solidFill>
            <a:schemeClr val="tx2"/>
          </a:solidFill>
          <a:latin typeface="Verdana" pitchFamily="34" charset="0"/>
        </a:defRPr>
      </a:lvl3pPr>
      <a:lvl4pPr algn="l" rtl="0" eaLnBrk="1" fontAlgn="base" hangingPunct="1">
        <a:spcBef>
          <a:spcPct val="0"/>
        </a:spcBef>
        <a:spcAft>
          <a:spcPct val="0"/>
        </a:spcAft>
        <a:defRPr sz="3200" b="1">
          <a:solidFill>
            <a:schemeClr val="tx2"/>
          </a:solidFill>
          <a:latin typeface="Verdana" pitchFamily="34" charset="0"/>
        </a:defRPr>
      </a:lvl4pPr>
      <a:lvl5pPr algn="l" rtl="0" eaLnBrk="1" fontAlgn="base" hangingPunct="1">
        <a:spcBef>
          <a:spcPct val="0"/>
        </a:spcBef>
        <a:spcAft>
          <a:spcPct val="0"/>
        </a:spcAft>
        <a:defRPr sz="3200" b="1">
          <a:solidFill>
            <a:schemeClr val="tx2"/>
          </a:solidFill>
          <a:latin typeface="Verdana" pitchFamily="34" charset="0"/>
        </a:defRPr>
      </a:lvl5pPr>
      <a:lvl6pPr marL="457200" algn="l" rtl="0" eaLnBrk="1" fontAlgn="base" hangingPunct="1">
        <a:spcBef>
          <a:spcPct val="0"/>
        </a:spcBef>
        <a:spcAft>
          <a:spcPct val="0"/>
        </a:spcAft>
        <a:defRPr sz="3200" b="1">
          <a:solidFill>
            <a:schemeClr val="tx2"/>
          </a:solidFill>
          <a:latin typeface="Verdana" pitchFamily="34" charset="0"/>
        </a:defRPr>
      </a:lvl6pPr>
      <a:lvl7pPr marL="914400" algn="l" rtl="0" eaLnBrk="1" fontAlgn="base" hangingPunct="1">
        <a:spcBef>
          <a:spcPct val="0"/>
        </a:spcBef>
        <a:spcAft>
          <a:spcPct val="0"/>
        </a:spcAft>
        <a:defRPr sz="3200" b="1">
          <a:solidFill>
            <a:schemeClr val="tx2"/>
          </a:solidFill>
          <a:latin typeface="Verdana" pitchFamily="34" charset="0"/>
        </a:defRPr>
      </a:lvl7pPr>
      <a:lvl8pPr marL="1371600" algn="l" rtl="0" eaLnBrk="1" fontAlgn="base" hangingPunct="1">
        <a:spcBef>
          <a:spcPct val="0"/>
        </a:spcBef>
        <a:spcAft>
          <a:spcPct val="0"/>
        </a:spcAft>
        <a:defRPr sz="3200" b="1">
          <a:solidFill>
            <a:schemeClr val="tx2"/>
          </a:solidFill>
          <a:latin typeface="Verdana" pitchFamily="34" charset="0"/>
        </a:defRPr>
      </a:lvl8pPr>
      <a:lvl9pPr marL="1828800" algn="l" rtl="0" eaLnBrk="1" fontAlgn="base" hangingPunct="1">
        <a:spcBef>
          <a:spcPct val="0"/>
        </a:spcBef>
        <a:spcAft>
          <a:spcPct val="0"/>
        </a:spcAft>
        <a:defRPr sz="3200" b="1">
          <a:solidFill>
            <a:schemeClr val="tx2"/>
          </a:solidFill>
          <a:latin typeface="Verdana" pitchFamily="34" charset="0"/>
        </a:defRPr>
      </a:lvl9pPr>
    </p:titleStyle>
    <p:bodyStyle>
      <a:lvl1pPr marL="342900" indent="-342900" algn="l" rtl="0" eaLnBrk="1" fontAlgn="base" hangingPunct="1">
        <a:spcBef>
          <a:spcPct val="20000"/>
        </a:spcBef>
        <a:spcAft>
          <a:spcPct val="0"/>
        </a:spcAft>
        <a:buClr>
          <a:schemeClr val="accent1"/>
        </a:buClr>
        <a:buFont typeface="Wingdings" pitchFamily="2" charset="2"/>
        <a:buChar char="l"/>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tx2"/>
        </a:buClr>
        <a:buSzPct val="85000"/>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75000"/>
        <a:buFont typeface="Arial" charset="0"/>
        <a:buChar char="–"/>
        <a:defRPr sz="2000">
          <a:solidFill>
            <a:schemeClr val="tx1"/>
          </a:solidFill>
          <a:latin typeface="+mn-lt"/>
        </a:defRPr>
      </a:lvl4pPr>
      <a:lvl5pPr marL="2057400" indent="-228600" algn="l" rtl="0" eaLnBrk="1" fontAlgn="base" hangingPunct="1">
        <a:spcBef>
          <a:spcPct val="20000"/>
        </a:spcBef>
        <a:spcAft>
          <a:spcPct val="0"/>
        </a:spcAft>
        <a:buClr>
          <a:schemeClr val="accent1"/>
        </a:buClr>
        <a:buSzPct val="60000"/>
        <a:buFont typeface="Wingdings" pitchFamily="2" charset="2"/>
        <a:buChar char="l"/>
        <a:defRPr sz="2000">
          <a:solidFill>
            <a:schemeClr val="tx1"/>
          </a:solidFill>
          <a:latin typeface="+mn-lt"/>
        </a:defRPr>
      </a:lvl5pPr>
      <a:lvl6pPr marL="2514600" indent="-228600" algn="l" rtl="0" eaLnBrk="1" fontAlgn="base" hangingPunct="1">
        <a:spcBef>
          <a:spcPct val="20000"/>
        </a:spcBef>
        <a:spcAft>
          <a:spcPct val="0"/>
        </a:spcAft>
        <a:buClr>
          <a:schemeClr val="accent1"/>
        </a:buClr>
        <a:buSzPct val="60000"/>
        <a:buFont typeface="Wingdings" pitchFamily="2" charset="2"/>
        <a:buChar char="l"/>
        <a:defRPr sz="2000">
          <a:solidFill>
            <a:schemeClr val="tx1"/>
          </a:solidFill>
          <a:latin typeface="+mn-lt"/>
        </a:defRPr>
      </a:lvl6pPr>
      <a:lvl7pPr marL="2971800" indent="-228600" algn="l" rtl="0" eaLnBrk="1" fontAlgn="base" hangingPunct="1">
        <a:spcBef>
          <a:spcPct val="20000"/>
        </a:spcBef>
        <a:spcAft>
          <a:spcPct val="0"/>
        </a:spcAft>
        <a:buClr>
          <a:schemeClr val="accent1"/>
        </a:buClr>
        <a:buSzPct val="60000"/>
        <a:buFont typeface="Wingdings" pitchFamily="2" charset="2"/>
        <a:buChar char="l"/>
        <a:defRPr sz="2000">
          <a:solidFill>
            <a:schemeClr val="tx1"/>
          </a:solidFill>
          <a:latin typeface="+mn-lt"/>
        </a:defRPr>
      </a:lvl7pPr>
      <a:lvl8pPr marL="3429000" indent="-228600" algn="l" rtl="0" eaLnBrk="1" fontAlgn="base" hangingPunct="1">
        <a:spcBef>
          <a:spcPct val="20000"/>
        </a:spcBef>
        <a:spcAft>
          <a:spcPct val="0"/>
        </a:spcAft>
        <a:buClr>
          <a:schemeClr val="accent1"/>
        </a:buClr>
        <a:buSzPct val="60000"/>
        <a:buFont typeface="Wingdings" pitchFamily="2" charset="2"/>
        <a:buChar char="l"/>
        <a:defRPr sz="2000">
          <a:solidFill>
            <a:schemeClr val="tx1"/>
          </a:solidFill>
          <a:latin typeface="+mn-lt"/>
        </a:defRPr>
      </a:lvl8pPr>
      <a:lvl9pPr marL="3886200" indent="-228600" algn="l" rtl="0" eaLnBrk="1" fontAlgn="base" hangingPunct="1">
        <a:spcBef>
          <a:spcPct val="20000"/>
        </a:spcBef>
        <a:spcAft>
          <a:spcPct val="0"/>
        </a:spcAft>
        <a:buClr>
          <a:schemeClr val="accent1"/>
        </a:buClr>
        <a:buSzPct val="60000"/>
        <a:buFont typeface="Wingdings" pitchFamily="2" charset="2"/>
        <a:buChar char="l"/>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5.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 Id="rId4" Type="http://schemas.openxmlformats.org/officeDocument/2006/relationships/image" Target="../media/image45.sv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3.mov"/><Relationship Id="rId1" Type="http://schemas.microsoft.com/office/2007/relationships/media" Target="../media/media3.mov"/><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A7A96ED3-477A-17E2-B236-2B5A7893A54C}"/>
              </a:ext>
            </a:extLst>
          </p:cNvPr>
          <p:cNvSpPr>
            <a:spLocks noGrp="1"/>
          </p:cNvSpPr>
          <p:nvPr>
            <p:ph type="subTitle" sz="quarter" idx="1"/>
          </p:nvPr>
        </p:nvSpPr>
        <p:spPr>
          <a:xfrm>
            <a:off x="6472455" y="3786190"/>
            <a:ext cx="3413713" cy="533400"/>
          </a:xfrm>
        </p:spPr>
        <p:txBody>
          <a:bodyPr>
            <a:noAutofit/>
          </a:bodyPr>
          <a:lstStyle/>
          <a:p>
            <a:pPr algn="l">
              <a:lnSpc>
                <a:spcPct val="150000"/>
              </a:lnSpc>
              <a:spcBef>
                <a:spcPct val="0"/>
              </a:spcBef>
            </a:pPr>
            <a:r>
              <a:rPr lang="zh-CN" altLang="en-US" sz="2400" dirty="0">
                <a:latin typeface="Arial" panose="020B0604020202020204" pitchFamily="34" charset="0"/>
                <a:ea typeface="微软雅黑" panose="020B0503020204020204" pitchFamily="34" charset="-122"/>
                <a:cs typeface="+mn-ea"/>
                <a:sym typeface="Arial" panose="020B0604020202020204" pitchFamily="34" charset="0"/>
              </a:rPr>
              <a:t>计算机学院 陈建海 </a:t>
            </a:r>
          </a:p>
        </p:txBody>
      </p:sp>
      <p:sp>
        <p:nvSpPr>
          <p:cNvPr id="3" name="标题 2">
            <a:extLst>
              <a:ext uri="{FF2B5EF4-FFF2-40B4-BE49-F238E27FC236}">
                <a16:creationId xmlns:a16="http://schemas.microsoft.com/office/drawing/2014/main" id="{08335C9D-93A3-053F-2BA1-117BDAF98BDF}"/>
              </a:ext>
            </a:extLst>
          </p:cNvPr>
          <p:cNvSpPr>
            <a:spLocks noGrp="1"/>
          </p:cNvSpPr>
          <p:nvPr>
            <p:ph type="ctrTitle" idx="4294967295"/>
          </p:nvPr>
        </p:nvSpPr>
        <p:spPr>
          <a:xfrm>
            <a:off x="6238876" y="1785926"/>
            <a:ext cx="5412932" cy="1169988"/>
          </a:xfrm>
        </p:spPr>
        <p:txBody>
          <a:bodyPr anchor="t">
            <a:normAutofit fontScale="90000"/>
          </a:bodyPr>
          <a:lstStyle/>
          <a:p>
            <a:pPr>
              <a:lnSpc>
                <a:spcPct val="150000"/>
              </a:lnSpc>
            </a:pPr>
            <a:r>
              <a:rPr lang="zh-CN" altLang="en-US" sz="4800" dirty="0">
                <a:latin typeface="Arial" panose="020B0604020202020204" pitchFamily="34" charset="0"/>
                <a:ea typeface="微软雅黑" panose="020B0503020204020204" pitchFamily="34" charset="-122"/>
                <a:cs typeface="+mn-ea"/>
                <a:sym typeface="Arial" panose="020B0604020202020204" pitchFamily="34" charset="0"/>
              </a:rPr>
              <a:t>卷积神经网络</a:t>
            </a:r>
          </a:p>
        </p:txBody>
      </p:sp>
      <p:sp>
        <p:nvSpPr>
          <p:cNvPr id="4" name="文本占位符 3">
            <a:extLst>
              <a:ext uri="{FF2B5EF4-FFF2-40B4-BE49-F238E27FC236}">
                <a16:creationId xmlns:a16="http://schemas.microsoft.com/office/drawing/2014/main" id="{75232EF5-8FC6-B975-426A-253C3929AD4B}"/>
              </a:ext>
            </a:extLst>
          </p:cNvPr>
          <p:cNvSpPr>
            <a:spLocks noGrp="1"/>
          </p:cNvSpPr>
          <p:nvPr>
            <p:ph type="body" sz="quarter" idx="4294967295"/>
          </p:nvPr>
        </p:nvSpPr>
        <p:spPr>
          <a:xfrm>
            <a:off x="6457144" y="4286256"/>
            <a:ext cx="2996442" cy="571504"/>
          </a:xfrm>
        </p:spPr>
        <p:txBody>
          <a:bodyPr/>
          <a:lstStyle/>
          <a:p>
            <a:pPr marL="0" indent="0">
              <a:lnSpc>
                <a:spcPct val="150000"/>
              </a:lnSpc>
              <a:spcBef>
                <a:spcPct val="0"/>
              </a:spcBef>
              <a:buNone/>
            </a:pPr>
            <a:r>
              <a:rPr lang="en-US" altLang="zh-CN" sz="2400" dirty="0">
                <a:latin typeface="Arial" panose="020B0604020202020204" pitchFamily="34" charset="0"/>
                <a:ea typeface="微软雅黑" panose="020B0503020204020204" pitchFamily="34" charset="-122"/>
                <a:cs typeface="+mn-ea"/>
                <a:sym typeface="Arial" panose="020B0604020202020204" pitchFamily="34" charset="0"/>
              </a:rPr>
              <a:t>2024</a:t>
            </a:r>
            <a:r>
              <a:rPr lang="zh-CN" altLang="en-US" sz="2400" dirty="0">
                <a:latin typeface="Arial" panose="020B0604020202020204" pitchFamily="34" charset="0"/>
                <a:ea typeface="微软雅黑" panose="020B0503020204020204" pitchFamily="34" charset="-122"/>
                <a:cs typeface="+mn-ea"/>
                <a:sym typeface="Arial" panose="020B0604020202020204" pitchFamily="34" charset="0"/>
              </a:rPr>
              <a:t>年</a:t>
            </a:r>
            <a:r>
              <a:rPr lang="en-US" altLang="zh-CN" sz="2400" dirty="0">
                <a:latin typeface="Arial" panose="020B0604020202020204" pitchFamily="34" charset="0"/>
                <a:ea typeface="微软雅黑" panose="020B0503020204020204" pitchFamily="34" charset="-122"/>
                <a:cs typeface="+mn-ea"/>
                <a:sym typeface="Arial" panose="020B0604020202020204" pitchFamily="34" charset="0"/>
              </a:rPr>
              <a:t>11</a:t>
            </a:r>
            <a:r>
              <a:rPr lang="zh-CN" altLang="en-US" sz="2400" dirty="0">
                <a:latin typeface="Arial" panose="020B0604020202020204" pitchFamily="34" charset="0"/>
                <a:ea typeface="微软雅黑" panose="020B0503020204020204" pitchFamily="34" charset="-122"/>
                <a:cs typeface="+mn-ea"/>
                <a:sym typeface="Arial" panose="020B0604020202020204" pitchFamily="34" charset="0"/>
              </a:rPr>
              <a:t>月</a:t>
            </a:r>
            <a:r>
              <a:rPr lang="en-US" altLang="zh-CN" sz="2400" dirty="0">
                <a:latin typeface="Arial" panose="020B0604020202020204" pitchFamily="34" charset="0"/>
                <a:ea typeface="微软雅黑" panose="020B0503020204020204" pitchFamily="34" charset="-122"/>
                <a:cs typeface="+mn-ea"/>
                <a:sym typeface="Arial" panose="020B0604020202020204" pitchFamily="34" charset="0"/>
              </a:rPr>
              <a:t>017</a:t>
            </a:r>
            <a:r>
              <a:rPr lang="zh-CN" altLang="en-US" sz="2400" dirty="0">
                <a:latin typeface="Arial" panose="020B0604020202020204" pitchFamily="34" charset="0"/>
                <a:ea typeface="微软雅黑" panose="020B0503020204020204" pitchFamily="34" charset="-122"/>
                <a:cs typeface="+mn-ea"/>
                <a:sym typeface="Arial" panose="020B0604020202020204" pitchFamily="34" charset="0"/>
              </a:rPr>
              <a:t>日</a:t>
            </a:r>
          </a:p>
        </p:txBody>
      </p:sp>
      <p:sp>
        <p:nvSpPr>
          <p:cNvPr id="5" name="文本占位符 4">
            <a:extLst>
              <a:ext uri="{FF2B5EF4-FFF2-40B4-BE49-F238E27FC236}">
                <a16:creationId xmlns:a16="http://schemas.microsoft.com/office/drawing/2014/main" id="{BBBE62CC-8E59-F525-4745-5A1E3ED03B73}"/>
              </a:ext>
            </a:extLst>
          </p:cNvPr>
          <p:cNvSpPr>
            <a:spLocks noGrp="1"/>
          </p:cNvSpPr>
          <p:nvPr>
            <p:ph type="body" sz="quarter" idx="4294967295"/>
          </p:nvPr>
        </p:nvSpPr>
        <p:spPr>
          <a:xfrm>
            <a:off x="6310314" y="5143512"/>
            <a:ext cx="4714908" cy="571504"/>
          </a:xfrm>
        </p:spPr>
        <p:txBody>
          <a:bodyPr/>
          <a:lstStyle/>
          <a:p>
            <a:pPr marL="0" indent="0">
              <a:lnSpc>
                <a:spcPct val="150000"/>
              </a:lnSpc>
              <a:spcBef>
                <a:spcPct val="0"/>
              </a:spcBef>
              <a:buNone/>
            </a:pPr>
            <a:r>
              <a:rPr lang="zh-CN" altLang="en-US" sz="1800"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本课件仅供教学使用，未经许可不得转载</a:t>
            </a:r>
          </a:p>
        </p:txBody>
      </p:sp>
      <p:pic>
        <p:nvPicPr>
          <p:cNvPr id="6" name="Picture 2" descr="https://www.gaoguang.com/uploads/190715/20-1ZG5094312H9.jpg"/>
          <p:cNvPicPr>
            <a:picLocks noChangeAspect="1" noChangeArrowheads="1"/>
          </p:cNvPicPr>
          <p:nvPr/>
        </p:nvPicPr>
        <p:blipFill>
          <a:blip r:embed="rId4" cstate="print"/>
          <a:stretch>
            <a:fillRect/>
          </a:stretch>
        </p:blipFill>
        <p:spPr bwMode="auto">
          <a:xfrm>
            <a:off x="191344" y="260648"/>
            <a:ext cx="2693723" cy="1056253"/>
          </a:xfrm>
          <a:prstGeom prst="rect">
            <a:avLst/>
          </a:prstGeom>
        </p:spPr>
      </p:pic>
      <p:pic>
        <p:nvPicPr>
          <p:cNvPr id="7" name="图片 6" descr="C:\Users\Planck\Desktop\包图网_952289科技科幻元素设计\5ba1c54ee7a5c(3).png5ba1c54ee7a5c(3)"/>
          <p:cNvPicPr>
            <a:picLocks noChangeAspect="1"/>
          </p:cNvPicPr>
          <p:nvPr>
            <p:custDataLst>
              <p:tags r:id="rId1"/>
            </p:custDataLst>
          </p:nvPr>
        </p:nvPicPr>
        <p:blipFill>
          <a:blip r:embed="rId5" cstate="print"/>
          <a:srcRect l="11767" r="11767"/>
          <a:stretch>
            <a:fillRect/>
          </a:stretch>
        </p:blipFill>
        <p:spPr>
          <a:xfrm>
            <a:off x="10430877" y="0"/>
            <a:ext cx="1761123" cy="1626428"/>
          </a:xfrm>
          <a:prstGeom prst="rect">
            <a:avLst/>
          </a:prstGeom>
          <a:noFill/>
          <a:effectLst>
            <a:reflection stA="25000" endA="300" endPos="20000" dist="50800" dir="5400000" sy="-100000" algn="bl" rotWithShape="0"/>
          </a:effectLst>
        </p:spPr>
      </p:pic>
      <p:grpSp>
        <p:nvGrpSpPr>
          <p:cNvPr id="10" name="组合 9">
            <a:extLst>
              <a:ext uri="{FF2B5EF4-FFF2-40B4-BE49-F238E27FC236}">
                <a16:creationId xmlns:a16="http://schemas.microsoft.com/office/drawing/2014/main" id="{84784500-323A-74BA-67A6-C648986EB732}"/>
              </a:ext>
            </a:extLst>
          </p:cNvPr>
          <p:cNvGrpSpPr/>
          <p:nvPr/>
        </p:nvGrpSpPr>
        <p:grpSpPr>
          <a:xfrm>
            <a:off x="9973584" y="3010618"/>
            <a:ext cx="1766018" cy="2132894"/>
            <a:chOff x="6397107" y="3459082"/>
            <a:chExt cx="1766018" cy="2132894"/>
          </a:xfrm>
        </p:grpSpPr>
        <p:pic>
          <p:nvPicPr>
            <p:cNvPr id="8" name="Picture 2"/>
            <p:cNvPicPr>
              <a:picLocks noChangeAspect="1" noChangeArrowheads="1"/>
            </p:cNvPicPr>
            <p:nvPr/>
          </p:nvPicPr>
          <p:blipFill>
            <a:blip r:embed="rId6"/>
            <a:srcRect/>
            <a:stretch>
              <a:fillRect/>
            </a:stretch>
          </p:blipFill>
          <p:spPr bwMode="auto">
            <a:xfrm>
              <a:off x="6397107" y="3459082"/>
              <a:ext cx="1766018" cy="1755868"/>
            </a:xfrm>
            <a:prstGeom prst="rect">
              <a:avLst/>
            </a:prstGeom>
            <a:noFill/>
            <a:ln w="9525">
              <a:noFill/>
              <a:miter lim="800000"/>
              <a:headEnd/>
              <a:tailEnd/>
            </a:ln>
            <a:effectLst/>
          </p:spPr>
        </p:pic>
        <p:sp>
          <p:nvSpPr>
            <p:cNvPr id="9" name="矩形 8"/>
            <p:cNvSpPr/>
            <p:nvPr/>
          </p:nvSpPr>
          <p:spPr>
            <a:xfrm>
              <a:off x="6738942" y="5214950"/>
              <a:ext cx="1082348" cy="377026"/>
            </a:xfrm>
            <a:prstGeom prst="rect">
              <a:avLst/>
            </a:prstGeom>
          </p:spPr>
          <p:txBody>
            <a:bodyPr wrap="none">
              <a:spAutoFit/>
            </a:bodyPr>
            <a:lstStyle/>
            <a:p>
              <a:pPr>
                <a:lnSpc>
                  <a:spcPct val="150000"/>
                </a:lnSpc>
              </a:pPr>
              <a:r>
                <a:rPr lang="zh-CN" altLang="en-US" sz="1400" b="1"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rPr>
                <a:t>课程二维码</a:t>
              </a:r>
              <a:endParaRPr lang="zh-CN" altLang="en-US" sz="1400" dirty="0">
                <a:solidFill>
                  <a:srgbClr val="FF0000"/>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1027" name="Picture 3"/>
          <p:cNvPicPr>
            <a:picLocks noChangeAspect="1" noChangeArrowheads="1"/>
          </p:cNvPicPr>
          <p:nvPr/>
        </p:nvPicPr>
        <p:blipFill>
          <a:blip r:embed="rId7"/>
          <a:srcRect/>
          <a:stretch>
            <a:fillRect/>
          </a:stretch>
        </p:blipFill>
        <p:spPr bwMode="auto">
          <a:xfrm>
            <a:off x="238084" y="2071678"/>
            <a:ext cx="5786477" cy="3318201"/>
          </a:xfrm>
          <a:prstGeom prst="rect">
            <a:avLst/>
          </a:prstGeom>
          <a:noFill/>
          <a:ln w="9525">
            <a:noFill/>
            <a:miter lim="800000"/>
            <a:headEnd/>
            <a:tailEnd/>
          </a:ln>
          <a:effectLst/>
        </p:spPr>
      </p:pic>
    </p:spTree>
    <p:extLst>
      <p:ext uri="{BB962C8B-B14F-4D97-AF65-F5344CB8AC3E}">
        <p14:creationId xmlns:p14="http://schemas.microsoft.com/office/powerpoint/2010/main" val="71148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1"/>
          <p:cNvPicPr>
            <a:picLocks noChangeAspect="1" noChangeArrowheads="1"/>
          </p:cNvPicPr>
          <p:nvPr/>
        </p:nvPicPr>
        <p:blipFill>
          <a:blip r:embed="rId2"/>
          <a:srcRect/>
          <a:stretch>
            <a:fillRect/>
          </a:stretch>
        </p:blipFill>
        <p:spPr bwMode="auto">
          <a:xfrm>
            <a:off x="309522" y="1785926"/>
            <a:ext cx="7358114" cy="3412991"/>
          </a:xfrm>
          <a:prstGeom prst="rect">
            <a:avLst/>
          </a:prstGeom>
          <a:noFill/>
          <a:ln w="9525">
            <a:noFill/>
            <a:miter lim="800000"/>
            <a:headEnd/>
            <a:tailEnd/>
          </a:ln>
          <a:effectLst/>
        </p:spPr>
      </p:pic>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pPr/>
              <a:t>10</a:t>
            </a:fld>
            <a:endParaRPr lang="zh-CN" altLang="en-US">
              <a:solidFill>
                <a:prstClr val="black"/>
              </a:solidFill>
            </a:endParaRPr>
          </a:p>
        </p:txBody>
      </p:sp>
      <p:sp>
        <p:nvSpPr>
          <p:cNvPr id="3" name="标题 4">
            <a:extLst>
              <a:ext uri="{FF2B5EF4-FFF2-40B4-BE49-F238E27FC236}">
                <a16:creationId xmlns:a16="http://schemas.microsoft.com/office/drawing/2014/main" id="{9ECE757E-4AE3-22A1-AAE3-BEA6CFBCC2D0}"/>
              </a:ext>
            </a:extLst>
          </p:cNvPr>
          <p:cNvSpPr txBox="1">
            <a:spLocks/>
          </p:cNvSpPr>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卷积运算</a:t>
            </a:r>
          </a:p>
        </p:txBody>
      </p:sp>
      <p:sp>
        <p:nvSpPr>
          <p:cNvPr id="7" name="矩形 6"/>
          <p:cNvSpPr/>
          <p:nvPr/>
        </p:nvSpPr>
        <p:spPr>
          <a:xfrm>
            <a:off x="309522" y="1142984"/>
            <a:ext cx="11215766" cy="646331"/>
          </a:xfrm>
          <a:prstGeom prst="rect">
            <a:avLst/>
          </a:prstGeom>
          <a:ln w="19050">
            <a:solidFill>
              <a:schemeClr val="tx1"/>
            </a:solidFill>
          </a:ln>
        </p:spPr>
        <p:txBody>
          <a:bodyPr wrap="square">
            <a:spAutoFit/>
          </a:bodyPr>
          <a:lstStyle/>
          <a:p>
            <a:r>
              <a:rPr lang="zh-CN" altLang="en-US" b="1" dirty="0"/>
              <a:t>卷积运算：</a:t>
            </a:r>
            <a:r>
              <a:rPr lang="zh-CN" altLang="en-US" dirty="0"/>
              <a:t>卷积运算就是通过设计一系列大小适中的卷积核（感受野），对数字图像的各个通道分量（二维矩阵）进行卷积，提取特征值的过程。常用的卷积核大小为</a:t>
            </a:r>
            <a:r>
              <a:rPr lang="en-US" altLang="zh-CN" dirty="0"/>
              <a:t>3×3</a:t>
            </a:r>
            <a:r>
              <a:rPr lang="zh-CN" altLang="en-US" dirty="0"/>
              <a:t>、</a:t>
            </a:r>
            <a:r>
              <a:rPr lang="en-US" altLang="zh-CN" dirty="0"/>
              <a:t>5×5</a:t>
            </a:r>
            <a:r>
              <a:rPr lang="zh-CN" altLang="en-US" dirty="0"/>
              <a:t>、</a:t>
            </a:r>
            <a:r>
              <a:rPr lang="en-US" altLang="zh-CN" dirty="0"/>
              <a:t>7×7</a:t>
            </a:r>
            <a:r>
              <a:rPr lang="zh-CN" altLang="en-US" dirty="0"/>
              <a:t>。</a:t>
            </a:r>
          </a:p>
        </p:txBody>
      </p:sp>
      <p:pic>
        <p:nvPicPr>
          <p:cNvPr id="40962" name="Picture 2"/>
          <p:cNvPicPr>
            <a:picLocks noChangeAspect="1" noChangeArrowheads="1"/>
          </p:cNvPicPr>
          <p:nvPr/>
        </p:nvPicPr>
        <p:blipFill>
          <a:blip r:embed="rId3"/>
          <a:srcRect/>
          <a:stretch>
            <a:fillRect/>
          </a:stretch>
        </p:blipFill>
        <p:spPr bwMode="auto">
          <a:xfrm>
            <a:off x="8239140" y="1857364"/>
            <a:ext cx="3267072" cy="4521695"/>
          </a:xfrm>
          <a:prstGeom prst="rect">
            <a:avLst/>
          </a:prstGeom>
          <a:noFill/>
          <a:ln w="3175">
            <a:solidFill>
              <a:schemeClr val="tx1"/>
            </a:solidFill>
            <a:miter lim="800000"/>
            <a:headEnd/>
            <a:tailEnd/>
          </a:ln>
          <a:effectLst/>
        </p:spPr>
      </p:pic>
      <p:pic>
        <p:nvPicPr>
          <p:cNvPr id="10" name="图片 9"/>
          <p:cNvPicPr>
            <a:picLocks noChangeAspect="1"/>
          </p:cNvPicPr>
          <p:nvPr/>
        </p:nvPicPr>
        <p:blipFill>
          <a:blip r:embed="rId4" cstate="print"/>
          <a:stretch>
            <a:fillRect/>
          </a:stretch>
        </p:blipFill>
        <p:spPr>
          <a:xfrm>
            <a:off x="452398" y="4929198"/>
            <a:ext cx="2500330" cy="176968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pPr/>
              <a:t>11</a:t>
            </a:fld>
            <a:endParaRPr lang="zh-CN" altLang="en-US">
              <a:solidFill>
                <a:prstClr val="black"/>
              </a:solidFill>
            </a:endParaRPr>
          </a:p>
        </p:txBody>
      </p:sp>
      <p:pic>
        <p:nvPicPr>
          <p:cNvPr id="71682" name="Picture 2"/>
          <p:cNvPicPr>
            <a:picLocks noChangeAspect="1" noChangeArrowheads="1"/>
          </p:cNvPicPr>
          <p:nvPr/>
        </p:nvPicPr>
        <p:blipFill>
          <a:blip r:embed="rId2"/>
          <a:srcRect/>
          <a:stretch>
            <a:fillRect/>
          </a:stretch>
        </p:blipFill>
        <p:spPr bwMode="auto">
          <a:xfrm>
            <a:off x="1738282" y="1357298"/>
            <a:ext cx="9096375" cy="4286250"/>
          </a:xfrm>
          <a:prstGeom prst="rect">
            <a:avLst/>
          </a:prstGeom>
          <a:noFill/>
          <a:ln w="9525">
            <a:noFill/>
            <a:miter lim="800000"/>
            <a:headEnd/>
            <a:tailEnd/>
          </a:ln>
          <a:effectLst/>
        </p:spPr>
      </p:pic>
      <p:cxnSp>
        <p:nvCxnSpPr>
          <p:cNvPr id="5" name="直接连接符 4"/>
          <p:cNvCxnSpPr/>
          <p:nvPr/>
        </p:nvCxnSpPr>
        <p:spPr bwMode="auto">
          <a:xfrm rot="5400000">
            <a:off x="1631919" y="2250273"/>
            <a:ext cx="1213652" cy="794"/>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连接符 7"/>
          <p:cNvCxnSpPr/>
          <p:nvPr/>
        </p:nvCxnSpPr>
        <p:spPr bwMode="auto">
          <a:xfrm>
            <a:off x="2309786" y="1643050"/>
            <a:ext cx="1000132" cy="1588"/>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箭头连接符 11"/>
          <p:cNvCxnSpPr/>
          <p:nvPr/>
        </p:nvCxnSpPr>
        <p:spPr bwMode="auto">
          <a:xfrm flipV="1">
            <a:off x="1309654" y="1857364"/>
            <a:ext cx="928694" cy="571504"/>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矩形 12"/>
          <p:cNvSpPr/>
          <p:nvPr/>
        </p:nvSpPr>
        <p:spPr>
          <a:xfrm>
            <a:off x="980229" y="2428868"/>
            <a:ext cx="543739" cy="369332"/>
          </a:xfrm>
          <a:prstGeom prst="rect">
            <a:avLst/>
          </a:prstGeom>
        </p:spPr>
        <p:txBody>
          <a:bodyPr wrap="none">
            <a:spAutoFit/>
          </a:bodyPr>
          <a:lstStyle/>
          <a:p>
            <a:r>
              <a:rPr lang="zh-CN" altLang="en-US" dirty="0"/>
              <a:t>补</a:t>
            </a:r>
            <a:r>
              <a:rPr lang="en-US" altLang="zh-CN" dirty="0"/>
              <a:t>0</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pPr/>
              <a:t>12</a:t>
            </a:fld>
            <a:endParaRPr lang="zh-CN" altLang="en-US">
              <a:solidFill>
                <a:prstClr val="black"/>
              </a:solidFill>
            </a:endParaRPr>
          </a:p>
        </p:txBody>
      </p:sp>
      <p:pic>
        <p:nvPicPr>
          <p:cNvPr id="3" name="内容占位符 4" descr="20190714162650"/>
          <p:cNvPicPr>
            <a:picLocks noChangeAspect="1"/>
          </p:cNvPicPr>
          <p:nvPr/>
        </p:nvPicPr>
        <p:blipFill>
          <a:blip r:embed="rId2"/>
          <a:stretch>
            <a:fillRect/>
          </a:stretch>
        </p:blipFill>
        <p:spPr>
          <a:xfrm>
            <a:off x="238084" y="1285860"/>
            <a:ext cx="8215370" cy="4621185"/>
          </a:xfrm>
          <a:prstGeom prst="rect">
            <a:avLst/>
          </a:prstGeom>
        </p:spPr>
      </p:pic>
      <p:pic>
        <p:nvPicPr>
          <p:cNvPr id="4" name="Picture 18" descr="Deformable Convolutions Demystified | by Divyanshu Mishra | Towards Data  Science"/>
          <p:cNvPicPr>
            <a:picLocks noChangeAspect="1" noChangeArrowheads="1" noCrop="1"/>
          </p:cNvPicPr>
          <p:nvPr/>
        </p:nvPicPr>
        <p:blipFill>
          <a:blip r:embed="rId3"/>
          <a:srcRect/>
          <a:stretch>
            <a:fillRect/>
          </a:stretch>
        </p:blipFill>
        <p:spPr bwMode="auto">
          <a:xfrm>
            <a:off x="8310578" y="1142984"/>
            <a:ext cx="3774007" cy="378142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8382016" y="4714884"/>
            <a:ext cx="3570208" cy="461665"/>
          </a:xfrm>
          <a:prstGeom prst="rect">
            <a:avLst/>
          </a:prstGeom>
        </p:spPr>
        <p:txBody>
          <a:bodyPr wrap="none">
            <a:spAutoFit/>
          </a:bodyPr>
          <a:lstStyle/>
          <a:p>
            <a:r>
              <a:rPr lang="zh-CN" altLang="en-US" sz="2400" b="1" dirty="0"/>
              <a:t>卷积核就是要训练的参数</a:t>
            </a:r>
          </a:p>
        </p:txBody>
      </p:sp>
      <p:sp>
        <p:nvSpPr>
          <p:cNvPr id="6" name="矩形 5"/>
          <p:cNvSpPr/>
          <p:nvPr/>
        </p:nvSpPr>
        <p:spPr>
          <a:xfrm>
            <a:off x="8382016" y="5429264"/>
            <a:ext cx="3570208" cy="461665"/>
          </a:xfrm>
          <a:prstGeom prst="rect">
            <a:avLst/>
          </a:prstGeom>
        </p:spPr>
        <p:txBody>
          <a:bodyPr wrap="none">
            <a:spAutoFit/>
          </a:bodyPr>
          <a:lstStyle/>
          <a:p>
            <a:r>
              <a:rPr lang="zh-CN" altLang="en-US" sz="2400" b="1" dirty="0"/>
              <a:t>多个卷积核提取不同特征</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pPr/>
              <a:t>13</a:t>
            </a:fld>
            <a:endParaRPr lang="zh-CN" altLang="en-US">
              <a:solidFill>
                <a:prstClr val="black"/>
              </a:solidFill>
            </a:endParaRPr>
          </a:p>
        </p:txBody>
      </p:sp>
      <p:sp>
        <p:nvSpPr>
          <p:cNvPr id="3" name="标题 4">
            <a:extLst>
              <a:ext uri="{FF2B5EF4-FFF2-40B4-BE49-F238E27FC236}">
                <a16:creationId xmlns:a16="http://schemas.microsoft.com/office/drawing/2014/main" id="{9ECE757E-4AE3-22A1-AAE3-BEA6CFBCC2D0}"/>
              </a:ext>
            </a:extLst>
          </p:cNvPr>
          <p:cNvSpPr txBox="1">
            <a:spLocks/>
          </p:cNvSpPr>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小结</a:t>
            </a:r>
          </a:p>
        </p:txBody>
      </p:sp>
      <p:sp>
        <p:nvSpPr>
          <p:cNvPr id="4" name="矩形 3"/>
          <p:cNvSpPr/>
          <p:nvPr/>
        </p:nvSpPr>
        <p:spPr>
          <a:xfrm>
            <a:off x="666712" y="4357694"/>
            <a:ext cx="2685351" cy="369332"/>
          </a:xfrm>
          <a:prstGeom prst="rect">
            <a:avLst/>
          </a:prstGeom>
        </p:spPr>
        <p:txBody>
          <a:bodyPr wrap="none">
            <a:spAutoFit/>
          </a:bodyPr>
          <a:lstStyle/>
          <a:p>
            <a:pPr lvl="0">
              <a:defRPr/>
            </a:pPr>
            <a:r>
              <a:rPr lang="en-US" altLang="zh-CN" b="1" kern="0" dirty="0">
                <a:solidFill>
                  <a:schemeClr val="tx2"/>
                </a:solidFill>
                <a:sym typeface="Arial" panose="020B0604020202020204" pitchFamily="34" charset="0"/>
              </a:rPr>
              <a:t>2 </a:t>
            </a:r>
            <a:r>
              <a:rPr lang="zh-CN" altLang="en-US" b="1" kern="0" dirty="0">
                <a:solidFill>
                  <a:schemeClr val="tx2"/>
                </a:solidFill>
                <a:sym typeface="Arial" panose="020B0604020202020204" pitchFamily="34" charset="0"/>
              </a:rPr>
              <a:t>步长：决定运算的速度</a:t>
            </a:r>
          </a:p>
        </p:txBody>
      </p:sp>
      <p:sp>
        <p:nvSpPr>
          <p:cNvPr id="5" name="矩形 4"/>
          <p:cNvSpPr/>
          <p:nvPr/>
        </p:nvSpPr>
        <p:spPr>
          <a:xfrm>
            <a:off x="1523968" y="357166"/>
            <a:ext cx="4493538" cy="461665"/>
          </a:xfrm>
          <a:prstGeom prst="rect">
            <a:avLst/>
          </a:prstGeom>
        </p:spPr>
        <p:txBody>
          <a:bodyPr wrap="none">
            <a:spAutoFit/>
          </a:bodyPr>
          <a:lstStyle/>
          <a:p>
            <a:pPr lvl="0">
              <a:defRPr/>
            </a:pPr>
            <a:r>
              <a:rPr lang="zh-CN" altLang="en-US" sz="2400" b="1" kern="0" dirty="0">
                <a:solidFill>
                  <a:schemeClr val="tx2"/>
                </a:solidFill>
                <a:sym typeface="Arial" panose="020B0604020202020204" pitchFamily="34" charset="0"/>
              </a:rPr>
              <a:t>卷积运算运算中的三个主要参数</a:t>
            </a:r>
            <a:endParaRPr lang="en-US" altLang="zh-CN" sz="2400" b="1" kern="0" dirty="0">
              <a:solidFill>
                <a:schemeClr val="tx2"/>
              </a:solidFill>
              <a:sym typeface="Arial" panose="020B0604020202020204" pitchFamily="34" charset="0"/>
            </a:endParaRPr>
          </a:p>
        </p:txBody>
      </p:sp>
      <p:sp>
        <p:nvSpPr>
          <p:cNvPr id="6" name="矩形 5"/>
          <p:cNvSpPr/>
          <p:nvPr/>
        </p:nvSpPr>
        <p:spPr>
          <a:xfrm>
            <a:off x="452398" y="1345156"/>
            <a:ext cx="1762021" cy="369332"/>
          </a:xfrm>
          <a:prstGeom prst="rect">
            <a:avLst/>
          </a:prstGeom>
        </p:spPr>
        <p:txBody>
          <a:bodyPr wrap="none">
            <a:spAutoFit/>
          </a:bodyPr>
          <a:lstStyle/>
          <a:p>
            <a:pPr lvl="0">
              <a:defRPr/>
            </a:pPr>
            <a:r>
              <a:rPr lang="en-US" altLang="zh-CN" b="1" kern="0" dirty="0">
                <a:solidFill>
                  <a:schemeClr val="tx2"/>
                </a:solidFill>
                <a:sym typeface="Arial" panose="020B0604020202020204" pitchFamily="34" charset="0"/>
              </a:rPr>
              <a:t>1 </a:t>
            </a:r>
            <a:r>
              <a:rPr lang="zh-CN" altLang="en-US" b="1" kern="0" dirty="0">
                <a:solidFill>
                  <a:schemeClr val="tx2"/>
                </a:solidFill>
                <a:sym typeface="Arial" panose="020B0604020202020204" pitchFamily="34" charset="0"/>
              </a:rPr>
              <a:t>卷积核形状：</a:t>
            </a:r>
            <a:endParaRPr lang="en-US" altLang="zh-CN" b="1" kern="0" dirty="0">
              <a:solidFill>
                <a:schemeClr val="tx2"/>
              </a:solidFill>
              <a:sym typeface="Arial" panose="020B0604020202020204" pitchFamily="34" charset="0"/>
            </a:endParaRPr>
          </a:p>
        </p:txBody>
      </p:sp>
      <p:pic>
        <p:nvPicPr>
          <p:cNvPr id="2050" name="Picture 2"/>
          <p:cNvPicPr>
            <a:picLocks noChangeAspect="1" noChangeArrowheads="1"/>
          </p:cNvPicPr>
          <p:nvPr/>
        </p:nvPicPr>
        <p:blipFill>
          <a:blip r:embed="rId2"/>
          <a:srcRect/>
          <a:stretch>
            <a:fillRect/>
          </a:stretch>
        </p:blipFill>
        <p:spPr bwMode="auto">
          <a:xfrm>
            <a:off x="738150" y="1845222"/>
            <a:ext cx="1485900" cy="1524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2809852" y="1845222"/>
            <a:ext cx="1500198" cy="1512345"/>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4738678" y="1702346"/>
            <a:ext cx="1707057" cy="1667126"/>
          </a:xfrm>
          <a:prstGeom prst="rect">
            <a:avLst/>
          </a:prstGeom>
          <a:noFill/>
          <a:ln w="9525">
            <a:noFill/>
            <a:miter lim="800000"/>
            <a:headEnd/>
            <a:tailEnd/>
          </a:ln>
          <a:effectLst/>
        </p:spPr>
      </p:pic>
      <p:sp>
        <p:nvSpPr>
          <p:cNvPr id="10" name="矩形 9"/>
          <p:cNvSpPr/>
          <p:nvPr/>
        </p:nvSpPr>
        <p:spPr>
          <a:xfrm>
            <a:off x="7239008" y="1428736"/>
            <a:ext cx="4378122" cy="369332"/>
          </a:xfrm>
          <a:prstGeom prst="rect">
            <a:avLst/>
          </a:prstGeom>
        </p:spPr>
        <p:txBody>
          <a:bodyPr wrap="none">
            <a:spAutoFit/>
          </a:bodyPr>
          <a:lstStyle/>
          <a:p>
            <a:pPr lvl="0">
              <a:defRPr/>
            </a:pPr>
            <a:r>
              <a:rPr lang="en-US" altLang="zh-CN" b="1" kern="0" dirty="0">
                <a:solidFill>
                  <a:schemeClr val="tx2"/>
                </a:solidFill>
                <a:sym typeface="Arial" panose="020B0604020202020204" pitchFamily="34" charset="0"/>
              </a:rPr>
              <a:t>3 </a:t>
            </a:r>
            <a:r>
              <a:rPr lang="zh-CN" altLang="en-US" b="1" kern="0" dirty="0">
                <a:solidFill>
                  <a:schemeClr val="tx2"/>
                </a:solidFill>
                <a:sym typeface="Arial" panose="020B0604020202020204" pitchFamily="34" charset="0"/>
              </a:rPr>
              <a:t>卷积核数量</a:t>
            </a:r>
            <a:r>
              <a:rPr lang="en-US" altLang="zh-CN" b="1" kern="0" dirty="0">
                <a:solidFill>
                  <a:schemeClr val="tx2"/>
                </a:solidFill>
                <a:sym typeface="Arial" panose="020B0604020202020204" pitchFamily="34" charset="0"/>
              </a:rPr>
              <a:t>:</a:t>
            </a:r>
            <a:r>
              <a:rPr lang="zh-CN" altLang="en-US" b="1" kern="0" dirty="0">
                <a:solidFill>
                  <a:schemeClr val="tx2"/>
                </a:solidFill>
                <a:sym typeface="Arial" panose="020B0604020202020204" pitchFamily="34" charset="0"/>
              </a:rPr>
              <a:t>决定每一层能提取的特征数</a:t>
            </a:r>
            <a:endParaRPr lang="en-US" altLang="zh-CN" b="1" kern="0" dirty="0">
              <a:solidFill>
                <a:schemeClr val="tx2"/>
              </a:solidFill>
              <a:sym typeface="Arial" panose="020B0604020202020204" pitchFamily="34" charset="0"/>
            </a:endParaRPr>
          </a:p>
        </p:txBody>
      </p:sp>
      <p:sp>
        <p:nvSpPr>
          <p:cNvPr id="11" name="矩形 10"/>
          <p:cNvSpPr/>
          <p:nvPr/>
        </p:nvSpPr>
        <p:spPr>
          <a:xfrm>
            <a:off x="1095340" y="3345420"/>
            <a:ext cx="617477" cy="369332"/>
          </a:xfrm>
          <a:prstGeom prst="rect">
            <a:avLst/>
          </a:prstGeom>
        </p:spPr>
        <p:txBody>
          <a:bodyPr wrap="none">
            <a:spAutoFit/>
          </a:bodyPr>
          <a:lstStyle/>
          <a:p>
            <a:r>
              <a:rPr lang="en-US" altLang="zh-CN" b="1" kern="0" dirty="0">
                <a:solidFill>
                  <a:schemeClr val="tx2"/>
                </a:solidFill>
                <a:sym typeface="Arial" panose="020B0604020202020204" pitchFamily="34" charset="0"/>
              </a:rPr>
              <a:t>3×3</a:t>
            </a:r>
            <a:endParaRPr lang="zh-CN" altLang="en-US" dirty="0"/>
          </a:p>
        </p:txBody>
      </p:sp>
      <p:sp>
        <p:nvSpPr>
          <p:cNvPr id="12" name="矩形 11"/>
          <p:cNvSpPr/>
          <p:nvPr/>
        </p:nvSpPr>
        <p:spPr>
          <a:xfrm>
            <a:off x="3238480" y="3345420"/>
            <a:ext cx="617477" cy="369332"/>
          </a:xfrm>
          <a:prstGeom prst="rect">
            <a:avLst/>
          </a:prstGeom>
        </p:spPr>
        <p:txBody>
          <a:bodyPr wrap="none">
            <a:spAutoFit/>
          </a:bodyPr>
          <a:lstStyle/>
          <a:p>
            <a:r>
              <a:rPr lang="en-US" altLang="zh-CN" b="1" kern="0" dirty="0">
                <a:solidFill>
                  <a:schemeClr val="tx2"/>
                </a:solidFill>
                <a:sym typeface="Arial" panose="020B0604020202020204" pitchFamily="34" charset="0"/>
              </a:rPr>
              <a:t>5×5</a:t>
            </a:r>
            <a:endParaRPr lang="zh-CN" altLang="en-US" dirty="0"/>
          </a:p>
        </p:txBody>
      </p:sp>
      <p:sp>
        <p:nvSpPr>
          <p:cNvPr id="14" name="矩形 13"/>
          <p:cNvSpPr/>
          <p:nvPr/>
        </p:nvSpPr>
        <p:spPr>
          <a:xfrm>
            <a:off x="5310182" y="3345420"/>
            <a:ext cx="617477" cy="369332"/>
          </a:xfrm>
          <a:prstGeom prst="rect">
            <a:avLst/>
          </a:prstGeom>
        </p:spPr>
        <p:txBody>
          <a:bodyPr wrap="none">
            <a:spAutoFit/>
          </a:bodyPr>
          <a:lstStyle/>
          <a:p>
            <a:r>
              <a:rPr lang="en-US" altLang="zh-CN" b="1" kern="0" dirty="0">
                <a:solidFill>
                  <a:schemeClr val="tx2"/>
                </a:solidFill>
                <a:sym typeface="Arial" panose="020B0604020202020204" pitchFamily="34" charset="0"/>
              </a:rPr>
              <a:t>7×7</a:t>
            </a:r>
            <a:endParaRPr lang="zh-CN" altLang="en-US" dirty="0"/>
          </a:p>
        </p:txBody>
      </p:sp>
      <p:pic>
        <p:nvPicPr>
          <p:cNvPr id="2054" name="Picture 6"/>
          <p:cNvPicPr>
            <a:picLocks noChangeAspect="1" noChangeArrowheads="1"/>
          </p:cNvPicPr>
          <p:nvPr/>
        </p:nvPicPr>
        <p:blipFill>
          <a:blip r:embed="rId5"/>
          <a:srcRect/>
          <a:stretch>
            <a:fillRect/>
          </a:stretch>
        </p:blipFill>
        <p:spPr bwMode="auto">
          <a:xfrm>
            <a:off x="523836" y="4714884"/>
            <a:ext cx="3643338" cy="1172977"/>
          </a:xfrm>
          <a:prstGeom prst="rect">
            <a:avLst/>
          </a:prstGeom>
          <a:noFill/>
          <a:ln w="9525">
            <a:noFill/>
            <a:miter lim="800000"/>
            <a:headEnd/>
            <a:tailEnd/>
          </a:ln>
          <a:effectLst/>
        </p:spPr>
      </p:pic>
      <p:pic>
        <p:nvPicPr>
          <p:cNvPr id="2055" name="Picture 7"/>
          <p:cNvPicPr>
            <a:picLocks noChangeAspect="1" noChangeArrowheads="1"/>
          </p:cNvPicPr>
          <p:nvPr/>
        </p:nvPicPr>
        <p:blipFill>
          <a:blip r:embed="rId6"/>
          <a:srcRect/>
          <a:stretch>
            <a:fillRect/>
          </a:stretch>
        </p:blipFill>
        <p:spPr bwMode="auto">
          <a:xfrm>
            <a:off x="4524364" y="4714884"/>
            <a:ext cx="2500330" cy="1152287"/>
          </a:xfrm>
          <a:prstGeom prst="rect">
            <a:avLst/>
          </a:prstGeom>
          <a:noFill/>
          <a:ln w="9525">
            <a:noFill/>
            <a:miter lim="800000"/>
            <a:headEnd/>
            <a:tailEnd/>
          </a:ln>
          <a:effectLst/>
        </p:spPr>
      </p:pic>
      <p:sp>
        <p:nvSpPr>
          <p:cNvPr id="18" name="矩形 17"/>
          <p:cNvSpPr/>
          <p:nvPr/>
        </p:nvSpPr>
        <p:spPr>
          <a:xfrm>
            <a:off x="2095472" y="5929330"/>
            <a:ext cx="909223" cy="369332"/>
          </a:xfrm>
          <a:prstGeom prst="rect">
            <a:avLst/>
          </a:prstGeom>
        </p:spPr>
        <p:txBody>
          <a:bodyPr wrap="none">
            <a:spAutoFit/>
          </a:bodyPr>
          <a:lstStyle/>
          <a:p>
            <a:r>
              <a:rPr lang="zh-CN" altLang="en-US" b="1" kern="0" dirty="0">
                <a:solidFill>
                  <a:schemeClr val="tx2"/>
                </a:solidFill>
                <a:sym typeface="Arial" panose="020B0604020202020204" pitchFamily="34" charset="0"/>
              </a:rPr>
              <a:t>步长</a:t>
            </a:r>
            <a:r>
              <a:rPr lang="en-US" altLang="zh-CN" b="1" kern="0" dirty="0">
                <a:solidFill>
                  <a:schemeClr val="tx2"/>
                </a:solidFill>
                <a:sym typeface="Arial" panose="020B0604020202020204" pitchFamily="34" charset="0"/>
              </a:rPr>
              <a:t>=1</a:t>
            </a:r>
            <a:endParaRPr lang="zh-CN" altLang="en-US" dirty="0"/>
          </a:p>
        </p:txBody>
      </p:sp>
      <p:sp>
        <p:nvSpPr>
          <p:cNvPr id="19" name="矩形 18"/>
          <p:cNvSpPr/>
          <p:nvPr/>
        </p:nvSpPr>
        <p:spPr>
          <a:xfrm>
            <a:off x="5381620" y="5929330"/>
            <a:ext cx="909223" cy="369332"/>
          </a:xfrm>
          <a:prstGeom prst="rect">
            <a:avLst/>
          </a:prstGeom>
        </p:spPr>
        <p:txBody>
          <a:bodyPr wrap="none">
            <a:spAutoFit/>
          </a:bodyPr>
          <a:lstStyle/>
          <a:p>
            <a:r>
              <a:rPr lang="zh-CN" altLang="en-US" b="1" kern="0" dirty="0">
                <a:solidFill>
                  <a:schemeClr val="tx2"/>
                </a:solidFill>
                <a:sym typeface="Arial" panose="020B0604020202020204" pitchFamily="34" charset="0"/>
              </a:rPr>
              <a:t>步长</a:t>
            </a:r>
            <a:r>
              <a:rPr lang="en-US" altLang="zh-CN" b="1" kern="0" dirty="0">
                <a:solidFill>
                  <a:schemeClr val="tx2"/>
                </a:solidFill>
                <a:sym typeface="Arial" panose="020B0604020202020204" pitchFamily="34" charset="0"/>
              </a:rPr>
              <a:t>=2</a:t>
            </a:r>
            <a:endParaRPr lang="zh-CN" altLang="en-US" dirty="0"/>
          </a:p>
        </p:txBody>
      </p:sp>
      <p:pic>
        <p:nvPicPr>
          <p:cNvPr id="2056" name="Picture 8"/>
          <p:cNvPicPr>
            <a:picLocks noChangeAspect="1" noChangeArrowheads="1"/>
          </p:cNvPicPr>
          <p:nvPr/>
        </p:nvPicPr>
        <p:blipFill>
          <a:blip r:embed="rId7"/>
          <a:srcRect/>
          <a:stretch>
            <a:fillRect/>
          </a:stretch>
        </p:blipFill>
        <p:spPr bwMode="auto">
          <a:xfrm>
            <a:off x="8453454" y="1928803"/>
            <a:ext cx="1785950" cy="1805468"/>
          </a:xfrm>
          <a:prstGeom prst="rect">
            <a:avLst/>
          </a:prstGeom>
          <a:noFill/>
          <a:ln w="9525">
            <a:noFill/>
            <a:miter lim="800000"/>
            <a:headEnd/>
            <a:tailEnd/>
          </a:ln>
          <a:effectLst/>
        </p:spPr>
      </p:pic>
      <p:pic>
        <p:nvPicPr>
          <p:cNvPr id="21" name="Picture 2"/>
          <p:cNvPicPr>
            <a:picLocks noChangeAspect="1" noChangeArrowheads="1"/>
          </p:cNvPicPr>
          <p:nvPr/>
        </p:nvPicPr>
        <p:blipFill>
          <a:blip r:embed="rId2"/>
          <a:srcRect/>
          <a:stretch>
            <a:fillRect/>
          </a:stretch>
        </p:blipFill>
        <p:spPr bwMode="auto">
          <a:xfrm>
            <a:off x="7596198" y="4049961"/>
            <a:ext cx="857256" cy="879237"/>
          </a:xfrm>
          <a:prstGeom prst="rect">
            <a:avLst/>
          </a:prstGeom>
          <a:noFill/>
          <a:ln w="9525">
            <a:noFill/>
            <a:miter lim="800000"/>
            <a:headEnd/>
            <a:tailEnd/>
          </a:ln>
          <a:effectLst/>
        </p:spPr>
      </p:pic>
      <p:pic>
        <p:nvPicPr>
          <p:cNvPr id="22" name="Picture 2"/>
          <p:cNvPicPr>
            <a:picLocks noChangeAspect="1" noChangeArrowheads="1"/>
          </p:cNvPicPr>
          <p:nvPr/>
        </p:nvPicPr>
        <p:blipFill>
          <a:blip r:embed="rId2"/>
          <a:srcRect/>
          <a:stretch>
            <a:fillRect/>
          </a:stretch>
        </p:blipFill>
        <p:spPr bwMode="auto">
          <a:xfrm>
            <a:off x="8667768" y="4049961"/>
            <a:ext cx="857256" cy="879237"/>
          </a:xfrm>
          <a:prstGeom prst="rect">
            <a:avLst/>
          </a:prstGeom>
          <a:noFill/>
          <a:ln w="9525">
            <a:noFill/>
            <a:miter lim="800000"/>
            <a:headEnd/>
            <a:tailEnd/>
          </a:ln>
          <a:effectLst/>
        </p:spPr>
      </p:pic>
      <p:pic>
        <p:nvPicPr>
          <p:cNvPr id="23" name="Picture 2"/>
          <p:cNvPicPr>
            <a:picLocks noChangeAspect="1" noChangeArrowheads="1"/>
          </p:cNvPicPr>
          <p:nvPr/>
        </p:nvPicPr>
        <p:blipFill>
          <a:blip r:embed="rId2"/>
          <a:srcRect/>
          <a:stretch>
            <a:fillRect/>
          </a:stretch>
        </p:blipFill>
        <p:spPr bwMode="auto">
          <a:xfrm>
            <a:off x="10525156" y="4049961"/>
            <a:ext cx="857256" cy="879237"/>
          </a:xfrm>
          <a:prstGeom prst="rect">
            <a:avLst/>
          </a:prstGeom>
          <a:noFill/>
          <a:ln w="9525">
            <a:noFill/>
            <a:miter lim="800000"/>
            <a:headEnd/>
            <a:tailEnd/>
          </a:ln>
          <a:effectLst/>
        </p:spPr>
      </p:pic>
      <p:pic>
        <p:nvPicPr>
          <p:cNvPr id="2057" name="Picture 9"/>
          <p:cNvPicPr>
            <a:picLocks noChangeAspect="1" noChangeArrowheads="1"/>
          </p:cNvPicPr>
          <p:nvPr/>
        </p:nvPicPr>
        <p:blipFill>
          <a:blip r:embed="rId8" cstate="print"/>
          <a:srcRect/>
          <a:stretch>
            <a:fillRect/>
          </a:stretch>
        </p:blipFill>
        <p:spPr bwMode="auto">
          <a:xfrm>
            <a:off x="7453322" y="5429264"/>
            <a:ext cx="1071570" cy="730755"/>
          </a:xfrm>
          <a:prstGeom prst="rect">
            <a:avLst/>
          </a:prstGeom>
          <a:noFill/>
          <a:ln w="9525">
            <a:noFill/>
            <a:miter lim="800000"/>
            <a:headEnd/>
            <a:tailEnd/>
          </a:ln>
          <a:effectLst/>
        </p:spPr>
      </p:pic>
      <p:pic>
        <p:nvPicPr>
          <p:cNvPr id="2058" name="Picture 10"/>
          <p:cNvPicPr>
            <a:picLocks noChangeAspect="1" noChangeArrowheads="1"/>
          </p:cNvPicPr>
          <p:nvPr/>
        </p:nvPicPr>
        <p:blipFill>
          <a:blip r:embed="rId9" cstate="print"/>
          <a:srcRect/>
          <a:stretch>
            <a:fillRect/>
          </a:stretch>
        </p:blipFill>
        <p:spPr bwMode="auto">
          <a:xfrm>
            <a:off x="8667768" y="5429264"/>
            <a:ext cx="1071570" cy="742093"/>
          </a:xfrm>
          <a:prstGeom prst="rect">
            <a:avLst/>
          </a:prstGeom>
          <a:noFill/>
          <a:ln w="9525">
            <a:noFill/>
            <a:miter lim="800000"/>
            <a:headEnd/>
            <a:tailEnd/>
          </a:ln>
          <a:effectLst/>
        </p:spPr>
      </p:pic>
      <p:pic>
        <p:nvPicPr>
          <p:cNvPr id="2059" name="Picture 11"/>
          <p:cNvPicPr>
            <a:picLocks noChangeAspect="1" noChangeArrowheads="1"/>
          </p:cNvPicPr>
          <p:nvPr/>
        </p:nvPicPr>
        <p:blipFill>
          <a:blip r:embed="rId10" cstate="print"/>
          <a:srcRect/>
          <a:stretch>
            <a:fillRect/>
          </a:stretch>
        </p:blipFill>
        <p:spPr bwMode="auto">
          <a:xfrm>
            <a:off x="10453718" y="5429264"/>
            <a:ext cx="1095340" cy="745568"/>
          </a:xfrm>
          <a:prstGeom prst="rect">
            <a:avLst/>
          </a:prstGeom>
          <a:noFill/>
          <a:ln w="9525">
            <a:noFill/>
            <a:miter lim="800000"/>
            <a:headEnd/>
            <a:tailEnd/>
          </a:ln>
          <a:effectLst/>
        </p:spPr>
      </p:pic>
      <p:cxnSp>
        <p:nvCxnSpPr>
          <p:cNvPr id="30" name="直接箭头连接符 29"/>
          <p:cNvCxnSpPr/>
          <p:nvPr/>
        </p:nvCxnSpPr>
        <p:spPr bwMode="auto">
          <a:xfrm rot="10800000" flipV="1">
            <a:off x="8167702" y="3786189"/>
            <a:ext cx="500066" cy="285751"/>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箭头连接符 32"/>
          <p:cNvCxnSpPr>
            <a:endCxn id="23" idx="0"/>
          </p:cNvCxnSpPr>
          <p:nvPr/>
        </p:nvCxnSpPr>
        <p:spPr bwMode="auto">
          <a:xfrm>
            <a:off x="10025090" y="3786190"/>
            <a:ext cx="928694" cy="263771"/>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箭头连接符 34"/>
          <p:cNvCxnSpPr>
            <a:endCxn id="22" idx="0"/>
          </p:cNvCxnSpPr>
          <p:nvPr/>
        </p:nvCxnSpPr>
        <p:spPr bwMode="auto">
          <a:xfrm rot="5400000">
            <a:off x="8964511" y="3918075"/>
            <a:ext cx="263771" cy="1588"/>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箭头连接符 37"/>
          <p:cNvCxnSpPr/>
          <p:nvPr/>
        </p:nvCxnSpPr>
        <p:spPr bwMode="auto">
          <a:xfrm rot="5400000">
            <a:off x="7811305" y="5142719"/>
            <a:ext cx="428630" cy="1588"/>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箭头连接符 39"/>
          <p:cNvCxnSpPr/>
          <p:nvPr/>
        </p:nvCxnSpPr>
        <p:spPr bwMode="auto">
          <a:xfrm rot="5400000">
            <a:off x="8882875" y="5142719"/>
            <a:ext cx="428630" cy="1588"/>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箭头连接符 40"/>
          <p:cNvCxnSpPr/>
          <p:nvPr/>
        </p:nvCxnSpPr>
        <p:spPr bwMode="auto">
          <a:xfrm rot="5400000">
            <a:off x="10740263" y="5142719"/>
            <a:ext cx="428630" cy="1588"/>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矩形 41"/>
          <p:cNvSpPr/>
          <p:nvPr/>
        </p:nvSpPr>
        <p:spPr>
          <a:xfrm>
            <a:off x="9719431" y="5572140"/>
            <a:ext cx="877163" cy="369332"/>
          </a:xfrm>
          <a:prstGeom prst="rect">
            <a:avLst/>
          </a:prstGeom>
        </p:spPr>
        <p:txBody>
          <a:bodyPr wrap="none">
            <a:spAutoFit/>
          </a:bodyPr>
          <a:lstStyle/>
          <a:p>
            <a:r>
              <a:rPr lang="zh-CN" altLang="en-US" dirty="0"/>
              <a:t>。。。</a:t>
            </a:r>
          </a:p>
        </p:txBody>
      </p:sp>
      <p:sp>
        <p:nvSpPr>
          <p:cNvPr id="43" name="矩形 42"/>
          <p:cNvSpPr/>
          <p:nvPr/>
        </p:nvSpPr>
        <p:spPr>
          <a:xfrm>
            <a:off x="9596462" y="4286256"/>
            <a:ext cx="877163" cy="369332"/>
          </a:xfrm>
          <a:prstGeom prst="rect">
            <a:avLst/>
          </a:prstGeom>
        </p:spPr>
        <p:txBody>
          <a:bodyPr wrap="none">
            <a:spAutoFit/>
          </a:bodyPr>
          <a:lstStyle/>
          <a:p>
            <a:r>
              <a:rPr lang="zh-CN" altLang="en-US" dirty="0"/>
              <a:t>。。。</a:t>
            </a:r>
          </a:p>
        </p:txBody>
      </p:sp>
      <p:sp>
        <p:nvSpPr>
          <p:cNvPr id="44" name="矩形 43"/>
          <p:cNvSpPr/>
          <p:nvPr/>
        </p:nvSpPr>
        <p:spPr bwMode="auto">
          <a:xfrm>
            <a:off x="7024694" y="1071546"/>
            <a:ext cx="4905452" cy="5214974"/>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
        <p:nvSpPr>
          <p:cNvPr id="45" name="矩形 44"/>
          <p:cNvSpPr/>
          <p:nvPr/>
        </p:nvSpPr>
        <p:spPr bwMode="auto">
          <a:xfrm>
            <a:off x="523836" y="1071546"/>
            <a:ext cx="6500858" cy="2857520"/>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
        <p:nvSpPr>
          <p:cNvPr id="46" name="矩形 45"/>
          <p:cNvSpPr/>
          <p:nvPr/>
        </p:nvSpPr>
        <p:spPr bwMode="auto">
          <a:xfrm>
            <a:off x="523836" y="3929066"/>
            <a:ext cx="6500858" cy="2357454"/>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a:spLocks/>
          </p:cNvSpPr>
          <p:nvPr/>
        </p:nvSpPr>
        <p:spPr>
          <a:xfrm>
            <a:off x="3575720" y="2996952"/>
            <a:ext cx="5328592" cy="1152128"/>
          </a:xfrm>
          <a:prstGeom prst="rect">
            <a:avLst/>
          </a:prstGeom>
        </p:spPr>
        <p:txBody>
          <a:bodyPr/>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itchFamily="34" charset="0"/>
              </a:defRPr>
            </a:lvl2pPr>
            <a:lvl3pPr algn="l" rtl="0" eaLnBrk="1" fontAlgn="base" hangingPunct="1">
              <a:spcBef>
                <a:spcPct val="0"/>
              </a:spcBef>
              <a:spcAft>
                <a:spcPct val="0"/>
              </a:spcAft>
              <a:defRPr sz="3200" b="1">
                <a:solidFill>
                  <a:schemeClr val="tx2"/>
                </a:solidFill>
                <a:latin typeface="Verdana" pitchFamily="34" charset="0"/>
              </a:defRPr>
            </a:lvl3pPr>
            <a:lvl4pPr algn="l" rtl="0" eaLnBrk="1" fontAlgn="base" hangingPunct="1">
              <a:spcBef>
                <a:spcPct val="0"/>
              </a:spcBef>
              <a:spcAft>
                <a:spcPct val="0"/>
              </a:spcAft>
              <a:defRPr sz="3200" b="1">
                <a:solidFill>
                  <a:schemeClr val="tx2"/>
                </a:solidFill>
                <a:latin typeface="Verdana" pitchFamily="34" charset="0"/>
              </a:defRPr>
            </a:lvl4pPr>
            <a:lvl5pPr algn="l" rtl="0" eaLnBrk="1" fontAlgn="base" hangingPunct="1">
              <a:spcBef>
                <a:spcPct val="0"/>
              </a:spcBef>
              <a:spcAft>
                <a:spcPct val="0"/>
              </a:spcAft>
              <a:defRPr sz="3200" b="1">
                <a:solidFill>
                  <a:schemeClr val="tx2"/>
                </a:solidFill>
                <a:latin typeface="Verdana" pitchFamily="34" charset="0"/>
              </a:defRPr>
            </a:lvl5pPr>
            <a:lvl6pPr marL="457200" algn="l" rtl="0" eaLnBrk="1" fontAlgn="base" hangingPunct="1">
              <a:spcBef>
                <a:spcPct val="0"/>
              </a:spcBef>
              <a:spcAft>
                <a:spcPct val="0"/>
              </a:spcAft>
              <a:defRPr sz="3200" b="1">
                <a:solidFill>
                  <a:schemeClr val="tx2"/>
                </a:solidFill>
                <a:latin typeface="Verdana" pitchFamily="34" charset="0"/>
              </a:defRPr>
            </a:lvl6pPr>
            <a:lvl7pPr marL="914400" algn="l" rtl="0" eaLnBrk="1" fontAlgn="base" hangingPunct="1">
              <a:spcBef>
                <a:spcPct val="0"/>
              </a:spcBef>
              <a:spcAft>
                <a:spcPct val="0"/>
              </a:spcAft>
              <a:defRPr sz="3200" b="1">
                <a:solidFill>
                  <a:schemeClr val="tx2"/>
                </a:solidFill>
                <a:latin typeface="Verdana" pitchFamily="34" charset="0"/>
              </a:defRPr>
            </a:lvl7pPr>
            <a:lvl8pPr marL="1371600" algn="l" rtl="0" eaLnBrk="1" fontAlgn="base" hangingPunct="1">
              <a:spcBef>
                <a:spcPct val="0"/>
              </a:spcBef>
              <a:spcAft>
                <a:spcPct val="0"/>
              </a:spcAft>
              <a:defRPr sz="3200" b="1">
                <a:solidFill>
                  <a:schemeClr val="tx2"/>
                </a:solidFill>
                <a:latin typeface="Verdana" pitchFamily="34" charset="0"/>
              </a:defRPr>
            </a:lvl8pPr>
            <a:lvl9pPr marL="1828800" algn="l" rtl="0" eaLnBrk="1" fontAlgn="base" hangingPunct="1">
              <a:spcBef>
                <a:spcPct val="0"/>
              </a:spcBef>
              <a:spcAft>
                <a:spcPct val="0"/>
              </a:spcAft>
              <a:defRPr sz="3200" b="1">
                <a:solidFill>
                  <a:schemeClr val="tx2"/>
                </a:solidFill>
                <a:latin typeface="Verdana" pitchFamily="34" charset="0"/>
              </a:defRPr>
            </a:lvl9pPr>
          </a:lstStyle>
          <a:p>
            <a:pPr lvl="0" fontAlgn="auto">
              <a:lnSpc>
                <a:spcPct val="150000"/>
              </a:lnSpc>
              <a:spcAft>
                <a:spcPts val="0"/>
              </a:spcAft>
              <a:defRPr/>
            </a:pPr>
            <a:endParaRPr lang="zh-CN" altLang="en-US" sz="4800" kern="12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标题 1">
            <a:extLst>
              <a:ext uri="{FF2B5EF4-FFF2-40B4-BE49-F238E27FC236}">
                <a16:creationId xmlns:a16="http://schemas.microsoft.com/office/drawing/2014/main" id="{FC4A68E3-F7B2-D7DD-FD0D-FF20F1A07D6F}"/>
              </a:ext>
            </a:extLst>
          </p:cNvPr>
          <p:cNvSpPr>
            <a:spLocks noGrp="1"/>
          </p:cNvSpPr>
          <p:nvPr>
            <p:ph type="title" idx="4294967295"/>
          </p:nvPr>
        </p:nvSpPr>
        <p:spPr>
          <a:xfrm>
            <a:off x="914400" y="2787005"/>
            <a:ext cx="10363200" cy="1362075"/>
          </a:xfrm>
        </p:spPr>
        <p:txBody>
          <a:bodyPr/>
          <a:lstStyle/>
          <a:p>
            <a:pPr algn="ctr">
              <a:lnSpc>
                <a:spcPct val="150000"/>
              </a:lnSpc>
            </a:pPr>
            <a:r>
              <a:rPr lang="en-US" altLang="zh-CN" sz="6600" dirty="0">
                <a:solidFill>
                  <a:srgbClr val="084D90"/>
                </a:solidFill>
                <a:latin typeface="Arial" panose="020B0604020202020204" pitchFamily="34" charset="0"/>
                <a:ea typeface="微软雅黑" panose="020B0503020204020204" pitchFamily="34" charset="-122"/>
                <a:cs typeface="+mn-ea"/>
                <a:sym typeface="Arial" panose="020B0604020202020204" pitchFamily="34" charset="0"/>
              </a:rPr>
              <a:t>CNN</a:t>
            </a:r>
            <a:r>
              <a:rPr lang="zh-CN" altLang="en-US" sz="6600" dirty="0">
                <a:solidFill>
                  <a:srgbClr val="084D90"/>
                </a:solidFill>
                <a:latin typeface="Arial" panose="020B0604020202020204" pitchFamily="34" charset="0"/>
                <a:ea typeface="微软雅黑" panose="020B0503020204020204" pitchFamily="34" charset="-122"/>
                <a:cs typeface="+mn-ea"/>
                <a:sym typeface="Arial" panose="020B0604020202020204" pitchFamily="34" charset="0"/>
              </a:rPr>
              <a:t>拓扑结构</a:t>
            </a:r>
          </a:p>
        </p:txBody>
      </p:sp>
    </p:spTree>
    <p:extLst>
      <p:ext uri="{BB962C8B-B14F-4D97-AF65-F5344CB8AC3E}">
        <p14:creationId xmlns:p14="http://schemas.microsoft.com/office/powerpoint/2010/main" val="627572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ECE757E-4AE3-22A1-AAE3-BEA6CFBCC2D0}"/>
              </a:ext>
            </a:extLst>
          </p:cNvPr>
          <p:cNvSpPr>
            <a:spLocks noGrp="1"/>
          </p:cNvSpPr>
          <p:nvPr>
            <p:ph type="title"/>
          </p:nvPr>
        </p:nvSpPr>
        <p:spPr>
          <a:xfrm>
            <a:off x="431801" y="260350"/>
            <a:ext cx="9215967" cy="609600"/>
          </a:xfrm>
        </p:spPr>
        <p:txBody>
          <a:bodyPr/>
          <a:lstStyle/>
          <a:p>
            <a:r>
              <a:rPr lang="zh-CN" altLang="en-US" dirty="0">
                <a:sym typeface="Arial" panose="020B0604020202020204" pitchFamily="34" charset="0"/>
              </a:rPr>
              <a:t>最简单的</a:t>
            </a:r>
            <a:r>
              <a:rPr lang="en-US" altLang="zh-CN" dirty="0">
                <a:sym typeface="Arial" panose="020B0604020202020204" pitchFamily="34" charset="0"/>
              </a:rPr>
              <a:t>CNN</a:t>
            </a:r>
            <a:endParaRPr lang="zh-CN" altLang="en-US" dirty="0">
              <a:sym typeface="Arial" panose="020B0604020202020204" pitchFamily="34" charset="0"/>
            </a:endParaRPr>
          </a:p>
        </p:txBody>
      </p:sp>
      <p:pic>
        <p:nvPicPr>
          <p:cNvPr id="35841" name="Picture 1"/>
          <p:cNvPicPr>
            <a:picLocks noChangeAspect="1" noChangeArrowheads="1"/>
          </p:cNvPicPr>
          <p:nvPr/>
        </p:nvPicPr>
        <p:blipFill>
          <a:blip r:embed="rId3"/>
          <a:srcRect/>
          <a:stretch>
            <a:fillRect/>
          </a:stretch>
        </p:blipFill>
        <p:spPr bwMode="auto">
          <a:xfrm>
            <a:off x="1095340" y="1214422"/>
            <a:ext cx="9614772" cy="3571900"/>
          </a:xfrm>
          <a:prstGeom prst="rect">
            <a:avLst/>
          </a:prstGeom>
          <a:noFill/>
          <a:ln w="9525">
            <a:noFill/>
            <a:miter lim="800000"/>
            <a:headEnd/>
            <a:tailEnd/>
          </a:ln>
          <a:effectLst/>
        </p:spPr>
      </p:pic>
      <p:sp>
        <p:nvSpPr>
          <p:cNvPr id="16" name="矩形 15"/>
          <p:cNvSpPr/>
          <p:nvPr/>
        </p:nvSpPr>
        <p:spPr>
          <a:xfrm>
            <a:off x="5238744" y="4643446"/>
            <a:ext cx="1415772" cy="461665"/>
          </a:xfrm>
          <a:prstGeom prst="rect">
            <a:avLst/>
          </a:prstGeom>
        </p:spPr>
        <p:txBody>
          <a:bodyPr wrap="none">
            <a:spAutoFit/>
          </a:bodyPr>
          <a:lstStyle/>
          <a:p>
            <a:r>
              <a:rPr lang="zh-CN" altLang="en-US" sz="2400" b="1" dirty="0"/>
              <a:t>拓扑结构</a:t>
            </a:r>
          </a:p>
        </p:txBody>
      </p:sp>
      <p:sp>
        <p:nvSpPr>
          <p:cNvPr id="17" name="矩形 16"/>
          <p:cNvSpPr/>
          <p:nvPr/>
        </p:nvSpPr>
        <p:spPr>
          <a:xfrm>
            <a:off x="1309654" y="5500702"/>
            <a:ext cx="3877985" cy="461665"/>
          </a:xfrm>
          <a:prstGeom prst="rect">
            <a:avLst/>
          </a:prstGeom>
        </p:spPr>
        <p:txBody>
          <a:bodyPr wrap="none">
            <a:spAutoFit/>
          </a:bodyPr>
          <a:lstStyle/>
          <a:p>
            <a:r>
              <a:rPr lang="zh-CN" altLang="en-US" sz="2400" b="1" dirty="0"/>
              <a:t>三要件：卷积、池化、展平</a:t>
            </a:r>
          </a:p>
        </p:txBody>
      </p:sp>
    </p:spTree>
    <p:extLst>
      <p:ext uri="{BB962C8B-B14F-4D97-AF65-F5344CB8AC3E}">
        <p14:creationId xmlns:p14="http://schemas.microsoft.com/office/powerpoint/2010/main" val="3705538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池化</a:t>
            </a: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solidFill>
              </a:rPr>
              <a:pPr/>
              <a:t>16</a:t>
            </a:fld>
            <a:endParaRPr lang="zh-CN" altLang="en-US">
              <a:solidFill>
                <a:prstClr val="black"/>
              </a:solidFill>
            </a:endParaRPr>
          </a:p>
        </p:txBody>
      </p:sp>
      <p:sp>
        <p:nvSpPr>
          <p:cNvPr id="10" name="矩形 9"/>
          <p:cNvSpPr/>
          <p:nvPr/>
        </p:nvSpPr>
        <p:spPr>
          <a:xfrm>
            <a:off x="309522" y="1214422"/>
            <a:ext cx="11430080" cy="923330"/>
          </a:xfrm>
          <a:prstGeom prst="rect">
            <a:avLst/>
          </a:prstGeom>
        </p:spPr>
        <p:txBody>
          <a:bodyPr wrap="square">
            <a:spAutoFit/>
          </a:bodyPr>
          <a:lstStyle/>
          <a:p>
            <a:r>
              <a:rPr lang="zh-CN" altLang="en-US" b="1" dirty="0"/>
              <a:t>池化（</a:t>
            </a:r>
            <a:r>
              <a:rPr lang="en-US" b="1" dirty="0"/>
              <a:t>pooling）：</a:t>
            </a:r>
            <a:r>
              <a:rPr lang="zh-CN" altLang="en-US" dirty="0"/>
              <a:t>池化也称下采样，其作用就是缩小特征图的尺寸，减少计算量。池化的原理是可以用某一图像区域子块的统计信息包含了该子块全局信息。池化操作主要有最大池化、平均池化、随机池化、</a:t>
            </a:r>
            <a:r>
              <a:rPr lang="en-US" altLang="zh-CN" dirty="0"/>
              <a:t>L2</a:t>
            </a:r>
            <a:r>
              <a:rPr lang="zh-CN" altLang="en-US" dirty="0"/>
              <a:t>范数池化、</a:t>
            </a:r>
            <a:r>
              <a:rPr lang="en-US" altLang="zh-CN" dirty="0"/>
              <a:t>K-max</a:t>
            </a:r>
            <a:r>
              <a:rPr lang="zh-CN" altLang="en-US" dirty="0"/>
              <a:t>池化和全局平均池化等。</a:t>
            </a:r>
            <a:r>
              <a:rPr lang="en-US" altLang="zh-CN" dirty="0"/>
              <a:t>CNN</a:t>
            </a:r>
            <a:r>
              <a:rPr lang="zh-CN" altLang="en-US" dirty="0"/>
              <a:t>常用</a:t>
            </a:r>
            <a:r>
              <a:rPr lang="en-US" altLang="zh-CN" dirty="0"/>
              <a:t>2×2</a:t>
            </a:r>
            <a:r>
              <a:rPr lang="zh-CN" altLang="en-US" dirty="0"/>
              <a:t>区域进行池化。</a:t>
            </a:r>
            <a:endParaRPr lang="zh-CN" altLang="en-US" b="1" dirty="0"/>
          </a:p>
        </p:txBody>
      </p:sp>
      <p:pic>
        <p:nvPicPr>
          <p:cNvPr id="33793" name="Picture 1"/>
          <p:cNvPicPr>
            <a:picLocks noChangeAspect="1" noChangeArrowheads="1"/>
          </p:cNvPicPr>
          <p:nvPr/>
        </p:nvPicPr>
        <p:blipFill>
          <a:blip r:embed="rId2"/>
          <a:srcRect/>
          <a:stretch>
            <a:fillRect/>
          </a:stretch>
        </p:blipFill>
        <p:spPr bwMode="auto">
          <a:xfrm>
            <a:off x="309522" y="2428868"/>
            <a:ext cx="6210300" cy="2371725"/>
          </a:xfrm>
          <a:prstGeom prst="rect">
            <a:avLst/>
          </a:prstGeom>
          <a:noFill/>
          <a:ln w="9525">
            <a:noFill/>
            <a:miter lim="800000"/>
            <a:headEnd/>
            <a:tailEnd/>
          </a:ln>
          <a:effectLst/>
        </p:spPr>
      </p:pic>
      <p:pic>
        <p:nvPicPr>
          <p:cNvPr id="33794" name="Picture 2"/>
          <p:cNvPicPr>
            <a:picLocks noChangeAspect="1" noChangeArrowheads="1"/>
          </p:cNvPicPr>
          <p:nvPr/>
        </p:nvPicPr>
        <p:blipFill>
          <a:blip r:embed="rId3"/>
          <a:srcRect/>
          <a:stretch>
            <a:fillRect/>
          </a:stretch>
        </p:blipFill>
        <p:spPr bwMode="auto">
          <a:xfrm>
            <a:off x="7381885" y="1857365"/>
            <a:ext cx="3929090" cy="2953592"/>
          </a:xfrm>
          <a:prstGeom prst="rect">
            <a:avLst/>
          </a:prstGeom>
          <a:noFill/>
          <a:ln w="9525">
            <a:noFill/>
            <a:miter lim="800000"/>
            <a:headEnd/>
            <a:tailEnd/>
          </a:ln>
          <a:effectLst/>
        </p:spPr>
      </p:pic>
      <p:pic>
        <p:nvPicPr>
          <p:cNvPr id="33795" name="Picture 3"/>
          <p:cNvPicPr>
            <a:picLocks noChangeAspect="1" noChangeArrowheads="1"/>
          </p:cNvPicPr>
          <p:nvPr/>
        </p:nvPicPr>
        <p:blipFill>
          <a:blip r:embed="rId4"/>
          <a:srcRect/>
          <a:stretch>
            <a:fillRect/>
          </a:stretch>
        </p:blipFill>
        <p:spPr bwMode="auto">
          <a:xfrm>
            <a:off x="2238348" y="5000636"/>
            <a:ext cx="7210425" cy="1228725"/>
          </a:xfrm>
          <a:prstGeom prst="rect">
            <a:avLst/>
          </a:prstGeom>
          <a:noFill/>
          <a:ln w="9525">
            <a:noFill/>
            <a:miter lim="800000"/>
            <a:headEnd/>
            <a:tailEnd/>
          </a:ln>
          <a:effectLst/>
        </p:spPr>
      </p:pic>
      <p:cxnSp>
        <p:nvCxnSpPr>
          <p:cNvPr id="12" name="直接箭头连接符 11"/>
          <p:cNvCxnSpPr/>
          <p:nvPr/>
        </p:nvCxnSpPr>
        <p:spPr bwMode="auto">
          <a:xfrm rot="10800000" flipV="1">
            <a:off x="3738546" y="2857496"/>
            <a:ext cx="3643338" cy="221457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箭头连接符 14"/>
          <p:cNvCxnSpPr/>
          <p:nvPr/>
        </p:nvCxnSpPr>
        <p:spPr bwMode="auto">
          <a:xfrm rot="10800000" flipV="1">
            <a:off x="6238876" y="2928934"/>
            <a:ext cx="2857520" cy="221457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箭头连接符 15"/>
          <p:cNvCxnSpPr/>
          <p:nvPr/>
        </p:nvCxnSpPr>
        <p:spPr bwMode="auto">
          <a:xfrm rot="10800000" flipV="1">
            <a:off x="8024826" y="2857496"/>
            <a:ext cx="2500330" cy="221457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70" name="AutoShape 26" descr="https://cdn.nlark.com/yuque/0/2024/png/21918086/1724120297629-99aedc0b-5d67-48e8-8446-f97e339dfd02.png?x-oss-process=image%2Fformat%2C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标题 1">
            <a:extLst>
              <a:ext uri="{FF2B5EF4-FFF2-40B4-BE49-F238E27FC236}">
                <a16:creationId xmlns:a16="http://schemas.microsoft.com/office/drawing/2014/main" id="{5999FDE9-F1C6-D801-8D31-F3B2ABCE0187}"/>
              </a:ext>
            </a:extLst>
          </p:cNvPr>
          <p:cNvSpPr>
            <a:spLocks noGrp="1"/>
          </p:cNvSpPr>
          <p:nvPr>
            <p:ph type="title"/>
          </p:nvPr>
        </p:nvSpPr>
        <p:spPr>
          <a:xfrm>
            <a:off x="431801" y="260350"/>
            <a:ext cx="3235307" cy="609600"/>
          </a:xfrm>
        </p:spPr>
        <p:txBody>
          <a:bodyPr/>
          <a:lstStyle/>
          <a:p>
            <a:r>
              <a:rPr lang="zh-CN" altLang="en-US" dirty="0">
                <a:sym typeface="Arial" panose="020B0604020202020204" pitchFamily="34" charset="0"/>
              </a:rPr>
              <a:t>展平与独热码</a:t>
            </a:r>
          </a:p>
        </p:txBody>
      </p:sp>
      <p:sp>
        <p:nvSpPr>
          <p:cNvPr id="23" name="矩形 22"/>
          <p:cNvSpPr/>
          <p:nvPr/>
        </p:nvSpPr>
        <p:spPr>
          <a:xfrm>
            <a:off x="2024034" y="3643314"/>
            <a:ext cx="726481" cy="400110"/>
          </a:xfrm>
          <a:prstGeom prst="rect">
            <a:avLst/>
          </a:prstGeom>
        </p:spPr>
        <p:txBody>
          <a:bodyPr wrap="none">
            <a:spAutoFit/>
          </a:bodyPr>
          <a:lstStyle/>
          <a:p>
            <a:r>
              <a:rPr lang="en-US" altLang="zh-CN" sz="2000" b="1" dirty="0"/>
              <a:t>MLP</a:t>
            </a:r>
            <a:endParaRPr lang="zh-CN" altLang="en-US" sz="2000" b="1" dirty="0"/>
          </a:p>
        </p:txBody>
      </p:sp>
      <p:pic>
        <p:nvPicPr>
          <p:cNvPr id="32771" name="Picture 3"/>
          <p:cNvPicPr>
            <a:picLocks noChangeAspect="1" noChangeArrowheads="1"/>
          </p:cNvPicPr>
          <p:nvPr/>
        </p:nvPicPr>
        <p:blipFill>
          <a:blip r:embed="rId3"/>
          <a:srcRect/>
          <a:stretch>
            <a:fillRect/>
          </a:stretch>
        </p:blipFill>
        <p:spPr bwMode="auto">
          <a:xfrm>
            <a:off x="809588" y="1071546"/>
            <a:ext cx="2873186" cy="2500330"/>
          </a:xfrm>
          <a:prstGeom prst="rect">
            <a:avLst/>
          </a:prstGeom>
          <a:noFill/>
          <a:ln w="9525">
            <a:noFill/>
            <a:miter lim="800000"/>
            <a:headEnd/>
            <a:tailEnd/>
          </a:ln>
          <a:effectLst/>
        </p:spPr>
      </p:pic>
      <p:sp>
        <p:nvSpPr>
          <p:cNvPr id="32" name="矩形 31"/>
          <p:cNvSpPr/>
          <p:nvPr/>
        </p:nvSpPr>
        <p:spPr>
          <a:xfrm>
            <a:off x="3024166" y="3643314"/>
            <a:ext cx="697627" cy="400110"/>
          </a:xfrm>
          <a:prstGeom prst="rect">
            <a:avLst/>
          </a:prstGeom>
        </p:spPr>
        <p:txBody>
          <a:bodyPr wrap="none">
            <a:spAutoFit/>
          </a:bodyPr>
          <a:lstStyle/>
          <a:p>
            <a:r>
              <a:rPr lang="zh-CN" altLang="en-US" sz="2000" b="1" dirty="0"/>
              <a:t>分类</a:t>
            </a:r>
          </a:p>
        </p:txBody>
      </p:sp>
      <p:sp>
        <p:nvSpPr>
          <p:cNvPr id="33" name="矩形 32"/>
          <p:cNvSpPr/>
          <p:nvPr/>
        </p:nvSpPr>
        <p:spPr>
          <a:xfrm>
            <a:off x="3667108" y="2428868"/>
            <a:ext cx="1181734" cy="400110"/>
          </a:xfrm>
          <a:prstGeom prst="rect">
            <a:avLst/>
          </a:prstGeom>
        </p:spPr>
        <p:txBody>
          <a:bodyPr wrap="none">
            <a:spAutoFit/>
          </a:bodyPr>
          <a:lstStyle/>
          <a:p>
            <a:r>
              <a:rPr lang="en-US" altLang="zh-CN" sz="2000" b="1" dirty="0" err="1"/>
              <a:t>SoftMax</a:t>
            </a:r>
            <a:endParaRPr lang="zh-CN" altLang="en-US" sz="2000" b="1" dirty="0"/>
          </a:p>
        </p:txBody>
      </p:sp>
      <p:sp>
        <p:nvSpPr>
          <p:cNvPr id="34" name="矩形 33"/>
          <p:cNvSpPr/>
          <p:nvPr/>
        </p:nvSpPr>
        <p:spPr>
          <a:xfrm>
            <a:off x="5667372" y="1643050"/>
            <a:ext cx="1354858" cy="1015663"/>
          </a:xfrm>
          <a:prstGeom prst="rect">
            <a:avLst/>
          </a:prstGeom>
          <a:ln w="3175">
            <a:solidFill>
              <a:schemeClr val="tx1"/>
            </a:solidFill>
          </a:ln>
        </p:spPr>
        <p:txBody>
          <a:bodyPr wrap="none">
            <a:spAutoFit/>
          </a:bodyPr>
          <a:lstStyle/>
          <a:p>
            <a:pPr marL="457200" indent="-457200">
              <a:buAutoNum type="arabicPlain"/>
            </a:pPr>
            <a:r>
              <a:rPr lang="en-US" altLang="zh-CN" sz="2000" b="1" dirty="0"/>
              <a:t>2    3  </a:t>
            </a:r>
          </a:p>
          <a:p>
            <a:pPr marL="457200" indent="-457200">
              <a:buAutoNum type="arabicPlain" startAt="4"/>
            </a:pPr>
            <a:r>
              <a:rPr lang="en-US" altLang="zh-CN" sz="2000" b="1" dirty="0"/>
              <a:t>5    6</a:t>
            </a:r>
          </a:p>
          <a:p>
            <a:pPr marL="457200" indent="-457200"/>
            <a:r>
              <a:rPr lang="en-US" altLang="zh-CN" sz="2000" b="1" dirty="0"/>
              <a:t>7     8    9</a:t>
            </a:r>
            <a:endParaRPr lang="zh-CN" altLang="en-US" sz="2000" b="1" dirty="0"/>
          </a:p>
        </p:txBody>
      </p:sp>
      <p:sp>
        <p:nvSpPr>
          <p:cNvPr id="35" name="右箭头 34"/>
          <p:cNvSpPr/>
          <p:nvPr/>
        </p:nvSpPr>
        <p:spPr bwMode="auto">
          <a:xfrm>
            <a:off x="7310446" y="1928802"/>
            <a:ext cx="978408" cy="484632"/>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
        <p:nvSpPr>
          <p:cNvPr id="36" name="矩形 35"/>
          <p:cNvSpPr/>
          <p:nvPr/>
        </p:nvSpPr>
        <p:spPr>
          <a:xfrm>
            <a:off x="8453454" y="1928802"/>
            <a:ext cx="2949846" cy="400110"/>
          </a:xfrm>
          <a:prstGeom prst="rect">
            <a:avLst/>
          </a:prstGeom>
          <a:ln w="3175">
            <a:solidFill>
              <a:schemeClr val="tx1"/>
            </a:solidFill>
          </a:ln>
        </p:spPr>
        <p:txBody>
          <a:bodyPr wrap="none">
            <a:spAutoFit/>
          </a:bodyPr>
          <a:lstStyle/>
          <a:p>
            <a:pPr marL="457200" indent="-457200"/>
            <a:r>
              <a:rPr lang="en-US" altLang="zh-CN" sz="2000" b="1" dirty="0"/>
              <a:t>1  2   3  4  5   6   7   8   9</a:t>
            </a:r>
            <a:endParaRPr lang="zh-CN" altLang="en-US" sz="2000" b="1" dirty="0"/>
          </a:p>
        </p:txBody>
      </p:sp>
      <p:sp>
        <p:nvSpPr>
          <p:cNvPr id="37" name="矩形 36"/>
          <p:cNvSpPr/>
          <p:nvPr/>
        </p:nvSpPr>
        <p:spPr>
          <a:xfrm>
            <a:off x="5810248" y="3143248"/>
            <a:ext cx="5500726" cy="646331"/>
          </a:xfrm>
          <a:prstGeom prst="rect">
            <a:avLst/>
          </a:prstGeom>
        </p:spPr>
        <p:txBody>
          <a:bodyPr wrap="square">
            <a:spAutoFit/>
          </a:bodyPr>
          <a:lstStyle/>
          <a:p>
            <a:r>
              <a:rPr lang="zh-CN" altLang="en-US" b="1" dirty="0"/>
              <a:t>展平</a:t>
            </a:r>
            <a:r>
              <a:rPr lang="en-US" b="1" dirty="0"/>
              <a:t>：</a:t>
            </a:r>
            <a:r>
              <a:rPr lang="zh-CN" altLang="en-US" dirty="0"/>
              <a:t>用于将多维的数据降为一维，构建</a:t>
            </a:r>
            <a:r>
              <a:rPr lang="en-US" altLang="zh-CN" dirty="0"/>
              <a:t>MLP</a:t>
            </a:r>
            <a:r>
              <a:rPr lang="zh-CN" altLang="en-US" dirty="0"/>
              <a:t>，完成最后的分类任务。</a:t>
            </a:r>
            <a:endParaRPr lang="zh-CN" altLang="en-US" b="1" dirty="0"/>
          </a:p>
        </p:txBody>
      </p:sp>
      <p:sp>
        <p:nvSpPr>
          <p:cNvPr id="38" name="矩形 37"/>
          <p:cNvSpPr/>
          <p:nvPr/>
        </p:nvSpPr>
        <p:spPr>
          <a:xfrm>
            <a:off x="238084" y="4572008"/>
            <a:ext cx="11430080" cy="646331"/>
          </a:xfrm>
          <a:prstGeom prst="rect">
            <a:avLst/>
          </a:prstGeom>
        </p:spPr>
        <p:txBody>
          <a:bodyPr wrap="square">
            <a:spAutoFit/>
          </a:bodyPr>
          <a:lstStyle/>
          <a:p>
            <a:r>
              <a:rPr lang="zh-CN" altLang="en-US" b="1" dirty="0"/>
              <a:t>独热码（</a:t>
            </a:r>
            <a:r>
              <a:rPr lang="en-US" altLang="zh-CN" b="1" dirty="0"/>
              <a:t>One-Hot code</a:t>
            </a:r>
            <a:r>
              <a:rPr lang="zh-CN" altLang="en-US" b="1" dirty="0"/>
              <a:t>）</a:t>
            </a:r>
            <a:r>
              <a:rPr lang="en-US" b="1" dirty="0"/>
              <a:t>：</a:t>
            </a:r>
            <a:r>
              <a:rPr lang="zh-CN" altLang="en-US" dirty="0"/>
              <a:t>在分类问题中，我们不能将不同的分类用</a:t>
            </a:r>
            <a:r>
              <a:rPr lang="en-US" altLang="zh-CN" dirty="0"/>
              <a:t>1,2,3</a:t>
            </a:r>
            <a:r>
              <a:rPr lang="zh-CN" altLang="en-US" dirty="0"/>
              <a:t>，</a:t>
            </a:r>
            <a:r>
              <a:rPr lang="en-US" altLang="zh-CN" dirty="0"/>
              <a:t>……</a:t>
            </a:r>
            <a:r>
              <a:rPr lang="zh-CN" altLang="en-US" dirty="0"/>
              <a:t>这种有序的数字来表示，只能通过</a:t>
            </a:r>
            <a:r>
              <a:rPr lang="zh-CN" altLang="en-US" b="1" dirty="0">
                <a:solidFill>
                  <a:srgbClr val="FF0000"/>
                </a:solidFill>
              </a:rPr>
              <a:t>独热码</a:t>
            </a:r>
            <a:r>
              <a:rPr lang="zh-CN" altLang="en-US" dirty="0"/>
              <a:t>这样的向量矩阵来进行编码，供计算机识别计算，并用所在索引位置的概率值来预测最终的分类结果</a:t>
            </a:r>
          </a:p>
        </p:txBody>
      </p:sp>
      <p:pic>
        <p:nvPicPr>
          <p:cNvPr id="32772" name="Picture 4"/>
          <p:cNvPicPr>
            <a:picLocks noChangeAspect="1" noChangeArrowheads="1"/>
          </p:cNvPicPr>
          <p:nvPr/>
        </p:nvPicPr>
        <p:blipFill>
          <a:blip r:embed="rId4"/>
          <a:srcRect/>
          <a:stretch>
            <a:fillRect/>
          </a:stretch>
        </p:blipFill>
        <p:spPr bwMode="auto">
          <a:xfrm>
            <a:off x="1381092" y="5286388"/>
            <a:ext cx="9788838" cy="857256"/>
          </a:xfrm>
          <a:prstGeom prst="rect">
            <a:avLst/>
          </a:prstGeom>
          <a:noFill/>
          <a:ln w="9525">
            <a:noFill/>
            <a:miter lim="800000"/>
            <a:headEnd/>
            <a:tailEnd/>
          </a:ln>
          <a:effectLst/>
        </p:spPr>
      </p:pic>
      <p:sp>
        <p:nvSpPr>
          <p:cNvPr id="39" name="矩形 38"/>
          <p:cNvSpPr/>
          <p:nvPr/>
        </p:nvSpPr>
        <p:spPr bwMode="auto">
          <a:xfrm>
            <a:off x="166646" y="1142984"/>
            <a:ext cx="11715832" cy="3214710"/>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
        <p:nvSpPr>
          <p:cNvPr id="40" name="矩形 39"/>
          <p:cNvSpPr/>
          <p:nvPr/>
        </p:nvSpPr>
        <p:spPr bwMode="auto">
          <a:xfrm>
            <a:off x="166646" y="4357694"/>
            <a:ext cx="11715832" cy="2143140"/>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
        <p:nvSpPr>
          <p:cNvPr id="16" name="矩形 15"/>
          <p:cNvSpPr/>
          <p:nvPr/>
        </p:nvSpPr>
        <p:spPr>
          <a:xfrm>
            <a:off x="3452794" y="6072206"/>
            <a:ext cx="1415772" cy="369332"/>
          </a:xfrm>
          <a:prstGeom prst="rect">
            <a:avLst/>
          </a:prstGeom>
        </p:spPr>
        <p:txBody>
          <a:bodyPr wrap="none">
            <a:spAutoFit/>
          </a:bodyPr>
          <a:lstStyle/>
          <a:p>
            <a:r>
              <a:rPr lang="zh-CN" altLang="en-US" b="1" dirty="0"/>
              <a:t>独热码</a:t>
            </a:r>
            <a:r>
              <a:rPr lang="en-US" altLang="zh-CN" b="1" dirty="0"/>
              <a:t>-</a:t>
            </a:r>
            <a:r>
              <a:rPr lang="zh-CN" altLang="en-US" b="1" dirty="0"/>
              <a:t>编码</a:t>
            </a:r>
            <a:endParaRPr lang="zh-CN" altLang="en-US" dirty="0"/>
          </a:p>
        </p:txBody>
      </p:sp>
      <p:sp>
        <p:nvSpPr>
          <p:cNvPr id="17" name="矩形 16"/>
          <p:cNvSpPr/>
          <p:nvPr/>
        </p:nvSpPr>
        <p:spPr>
          <a:xfrm>
            <a:off x="8024826" y="6072206"/>
            <a:ext cx="2031325" cy="369332"/>
          </a:xfrm>
          <a:prstGeom prst="rect">
            <a:avLst/>
          </a:prstGeom>
        </p:spPr>
        <p:txBody>
          <a:bodyPr wrap="none">
            <a:spAutoFit/>
          </a:bodyPr>
          <a:lstStyle/>
          <a:p>
            <a:r>
              <a:rPr lang="zh-CN" altLang="en-US" dirty="0"/>
              <a:t>前馈网络运算结果</a:t>
            </a:r>
          </a:p>
        </p:txBody>
      </p:sp>
    </p:spTree>
    <p:extLst>
      <p:ext uri="{BB962C8B-B14F-4D97-AF65-F5344CB8AC3E}">
        <p14:creationId xmlns:p14="http://schemas.microsoft.com/office/powerpoint/2010/main" val="3200199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CNN</a:t>
            </a:r>
            <a:r>
              <a:rPr lang="zh-CN" altLang="en-US" dirty="0"/>
              <a:t>的实现过程</a:t>
            </a: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solidFill>
              </a:rPr>
              <a:pPr/>
              <a:t>18</a:t>
            </a:fld>
            <a:endParaRPr lang="zh-CN" altLang="en-US">
              <a:solidFill>
                <a:prstClr val="black"/>
              </a:solidFill>
            </a:endParaRPr>
          </a:p>
        </p:txBody>
      </p:sp>
      <p:pic>
        <p:nvPicPr>
          <p:cNvPr id="4" name="CNN_Otavio_Goo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09654" y="1142984"/>
            <a:ext cx="9144207"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37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fullScrn="1">
              <p:cMediaNode vol="80000">
                <p:cTn id="12" fill="hold" display="0">
                  <p:stCondLst>
                    <p:cond delay="indefinite"/>
                  </p:st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CNN</a:t>
            </a:r>
            <a:r>
              <a:rPr lang="zh-CN" altLang="en-US" dirty="0"/>
              <a:t>本质</a:t>
            </a:r>
            <a:r>
              <a:rPr lang="en-US" altLang="zh-CN" dirty="0"/>
              <a:t>-</a:t>
            </a:r>
            <a:r>
              <a:rPr lang="zh-CN" altLang="en-US" dirty="0"/>
              <a:t>层次特征学习</a:t>
            </a:r>
          </a:p>
        </p:txBody>
      </p:sp>
      <p:sp>
        <p:nvSpPr>
          <p:cNvPr id="3" name="灯片编号占位符 2"/>
          <p:cNvSpPr>
            <a:spLocks noGrp="1"/>
          </p:cNvSpPr>
          <p:nvPr>
            <p:ph type="sldNum" sz="quarter" idx="12"/>
          </p:nvPr>
        </p:nvSpPr>
        <p:spPr>
          <a:xfrm>
            <a:off x="4595284" y="6553224"/>
            <a:ext cx="2844800" cy="304800"/>
          </a:xfrm>
        </p:spPr>
        <p:txBody>
          <a:bodyPr/>
          <a:lstStyle/>
          <a:p>
            <a:fld id="{0C913308-F349-4B6D-A68A-DD1791B4A57B}" type="slidenum">
              <a:rPr lang="zh-CN" altLang="en-US" smtClean="0">
                <a:solidFill>
                  <a:prstClr val="black"/>
                </a:solidFill>
              </a:rPr>
              <a:pPr/>
              <a:t>19</a:t>
            </a:fld>
            <a:endParaRPr lang="zh-CN" altLang="en-US" dirty="0">
              <a:solidFill>
                <a:prstClr val="black"/>
              </a:solidFill>
            </a:endParaRPr>
          </a:p>
        </p:txBody>
      </p:sp>
      <p:sp>
        <p:nvSpPr>
          <p:cNvPr id="4" name="矩形 3"/>
          <p:cNvSpPr/>
          <p:nvPr/>
        </p:nvSpPr>
        <p:spPr>
          <a:xfrm>
            <a:off x="309522" y="1214422"/>
            <a:ext cx="11430080" cy="369332"/>
          </a:xfrm>
          <a:prstGeom prst="rect">
            <a:avLst/>
          </a:prstGeom>
        </p:spPr>
        <p:txBody>
          <a:bodyPr wrap="square">
            <a:spAutoFit/>
          </a:bodyPr>
          <a:lstStyle/>
          <a:p>
            <a:r>
              <a:rPr lang="zh-CN" altLang="en-US" b="1" dirty="0"/>
              <a:t>层次特征学习</a:t>
            </a:r>
            <a:r>
              <a:rPr lang="en-US" b="1" dirty="0"/>
              <a:t>：</a:t>
            </a:r>
            <a:r>
              <a:rPr lang="zh-CN" altLang="en-US" dirty="0"/>
              <a:t>深度神经网络之所以如此强大，一个很重要的原因在于它可以通过</a:t>
            </a:r>
            <a:r>
              <a:rPr lang="zh-CN" altLang="en-US" dirty="0">
                <a:solidFill>
                  <a:srgbClr val="C00000"/>
                </a:solidFill>
              </a:rPr>
              <a:t>层次性处理</a:t>
            </a:r>
            <a:r>
              <a:rPr lang="zh-CN" altLang="en-US" dirty="0"/>
              <a:t>逐渐提取</a:t>
            </a:r>
            <a:r>
              <a:rPr lang="zh-CN" altLang="en-US" dirty="0">
                <a:solidFill>
                  <a:srgbClr val="C00000"/>
                </a:solidFill>
              </a:rPr>
              <a:t>抽象特征</a:t>
            </a:r>
            <a:endParaRPr lang="zh-CN" altLang="en-US" b="1" dirty="0"/>
          </a:p>
        </p:txBody>
      </p:sp>
      <p:pic>
        <p:nvPicPr>
          <p:cNvPr id="5" name="Picture 2" descr="10.1 Learned Features | Interpretable Machine Learn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224" y="1571612"/>
            <a:ext cx="6665119" cy="1785938"/>
          </a:xfrm>
          <a:prstGeom prst="rect">
            <a:avLst/>
          </a:prstGeom>
          <a:noFill/>
          <a:extLst>
            <a:ext uri="{909E8E84-426E-40DD-AFC4-6F175D3DCCD1}">
              <a14:hiddenFill xmlns:a14="http://schemas.microsoft.com/office/drawing/2010/main">
                <a:solidFill>
                  <a:srgbClr val="FFFFFF"/>
                </a:solidFill>
              </a14:hiddenFill>
            </a:ext>
          </a:extLst>
        </p:spPr>
      </p:pic>
      <p:pic>
        <p:nvPicPr>
          <p:cNvPr id="6" name="图形 3"/>
          <p:cNvPicPr>
            <a:picLocks noChangeAspect="1"/>
          </p:cNvPicPr>
          <p:nvPr/>
        </p:nvPicPr>
        <p:blipFill>
          <a:blip r:embed="rId3" cstate="print">
            <a:extLst>
              <a:ext uri="{96DAC541-7B7A-43D3-8B79-37D633B846F1}">
                <asvg:svgBlip xmlns:asvg="http://schemas.microsoft.com/office/drawing/2016/SVG/main" r:embed="rId4"/>
              </a:ext>
            </a:extLst>
          </a:blip>
          <a:stretch>
            <a:fillRect/>
          </a:stretch>
        </p:blipFill>
        <p:spPr>
          <a:xfrm>
            <a:off x="309522" y="3714752"/>
            <a:ext cx="4871720" cy="2475865"/>
          </a:xfrm>
          <a:prstGeom prst="rect">
            <a:avLst/>
          </a:prstGeom>
        </p:spPr>
      </p:pic>
      <p:sp>
        <p:nvSpPr>
          <p:cNvPr id="7" name="矩形 6"/>
          <p:cNvSpPr/>
          <p:nvPr/>
        </p:nvSpPr>
        <p:spPr>
          <a:xfrm>
            <a:off x="3167042" y="3214686"/>
            <a:ext cx="5072098" cy="369332"/>
          </a:xfrm>
          <a:prstGeom prst="rect">
            <a:avLst/>
          </a:prstGeom>
        </p:spPr>
        <p:txBody>
          <a:bodyPr wrap="square">
            <a:spAutoFit/>
          </a:bodyPr>
          <a:lstStyle/>
          <a:p>
            <a:r>
              <a:rPr lang="zh-CN" altLang="en-US" b="1" dirty="0"/>
              <a:t>随着层次的深入，低级特征逐渐向高级特征进化</a:t>
            </a:r>
          </a:p>
        </p:txBody>
      </p:sp>
      <p:sp>
        <p:nvSpPr>
          <p:cNvPr id="8" name="矩形 7"/>
          <p:cNvSpPr/>
          <p:nvPr/>
        </p:nvSpPr>
        <p:spPr>
          <a:xfrm>
            <a:off x="2095472" y="5929330"/>
            <a:ext cx="2428892" cy="369332"/>
          </a:xfrm>
          <a:prstGeom prst="rect">
            <a:avLst/>
          </a:prstGeom>
        </p:spPr>
        <p:txBody>
          <a:bodyPr wrap="square">
            <a:spAutoFit/>
          </a:bodyPr>
          <a:lstStyle/>
          <a:p>
            <a:r>
              <a:rPr lang="zh-CN" altLang="en-US" b="1" dirty="0"/>
              <a:t>与人脑的处理很相似</a:t>
            </a:r>
          </a:p>
        </p:txBody>
      </p:sp>
      <p:sp>
        <p:nvSpPr>
          <p:cNvPr id="9" name="矩形 8"/>
          <p:cNvSpPr/>
          <p:nvPr/>
        </p:nvSpPr>
        <p:spPr>
          <a:xfrm>
            <a:off x="5881686" y="4214818"/>
            <a:ext cx="5643602" cy="1477328"/>
          </a:xfrm>
          <a:prstGeom prst="rect">
            <a:avLst/>
          </a:prstGeom>
        </p:spPr>
        <p:txBody>
          <a:bodyPr wrap="square">
            <a:spAutoFit/>
          </a:bodyPr>
          <a:lstStyle/>
          <a:p>
            <a:r>
              <a:rPr lang="zh-CN" altLang="en-US" b="1" dirty="0">
                <a:solidFill>
                  <a:srgbClr val="FF0000"/>
                </a:solidFill>
              </a:rPr>
              <a:t>层次特征学习意义</a:t>
            </a:r>
            <a:r>
              <a:rPr lang="en-US" b="1" dirty="0">
                <a:solidFill>
                  <a:srgbClr val="FF0000"/>
                </a:solidFill>
              </a:rPr>
              <a:t>：</a:t>
            </a:r>
          </a:p>
          <a:p>
            <a:pPr marL="342900" indent="-342900">
              <a:buAutoNum type="arabicPlain"/>
            </a:pPr>
            <a:r>
              <a:rPr lang="zh-CN" altLang="en-US" dirty="0"/>
              <a:t>抽象特征具有很强的不变性，比如一般的人特征不会随外貌动作的改变而改变，还是一个人</a:t>
            </a:r>
            <a:endParaRPr lang="en-US" altLang="zh-CN" dirty="0"/>
          </a:p>
          <a:p>
            <a:pPr marL="342900" indent="-342900">
              <a:buAutoNum type="arabicPlain"/>
            </a:pPr>
            <a:r>
              <a:rPr lang="zh-CN" altLang="en-US" dirty="0"/>
              <a:t>从数据中自动获得</a:t>
            </a:r>
            <a:endParaRPr lang="en-US" altLang="zh-CN" dirty="0"/>
          </a:p>
          <a:p>
            <a:pPr marL="342900" indent="-342900">
              <a:buAutoNum type="arabicPlain"/>
            </a:pPr>
            <a:r>
              <a:rPr lang="zh-CN" altLang="en-US" dirty="0"/>
              <a:t>简化设计，避免人为设计的主观性</a:t>
            </a:r>
          </a:p>
        </p:txBody>
      </p:sp>
      <p:sp>
        <p:nvSpPr>
          <p:cNvPr id="11" name="矩形 10"/>
          <p:cNvSpPr/>
          <p:nvPr/>
        </p:nvSpPr>
        <p:spPr bwMode="auto">
          <a:xfrm>
            <a:off x="166646" y="1071546"/>
            <a:ext cx="11715832" cy="2571768"/>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
        <p:nvSpPr>
          <p:cNvPr id="12" name="矩形 11"/>
          <p:cNvSpPr/>
          <p:nvPr/>
        </p:nvSpPr>
        <p:spPr bwMode="auto">
          <a:xfrm>
            <a:off x="166646" y="3643314"/>
            <a:ext cx="5429288" cy="2928958"/>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
        <p:nvSpPr>
          <p:cNvPr id="13" name="矩形 12"/>
          <p:cNvSpPr/>
          <p:nvPr/>
        </p:nvSpPr>
        <p:spPr bwMode="auto">
          <a:xfrm>
            <a:off x="5595934" y="3643314"/>
            <a:ext cx="6286544" cy="2928958"/>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
        <p:nvSpPr>
          <p:cNvPr id="14" name="文本框 4"/>
          <p:cNvSpPr txBox="1"/>
          <p:nvPr/>
        </p:nvSpPr>
        <p:spPr>
          <a:xfrm>
            <a:off x="666712" y="6286520"/>
            <a:ext cx="4572000" cy="206375"/>
          </a:xfrm>
          <a:prstGeom prst="rect">
            <a:avLst/>
          </a:prstGeom>
          <a:noFill/>
        </p:spPr>
        <p:txBody>
          <a:bodyPr wrap="square">
            <a:spAutoFit/>
          </a:bodyPr>
          <a:lstStyle/>
          <a:p>
            <a:pPr algn="ctr"/>
            <a:r>
              <a:rPr lang="en-US" altLang="zh-CN" sz="750" dirty="0"/>
              <a:t>https://hal.inria.fr/hal-01389809/document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solidFill>
              </a:rPr>
              <a:pPr/>
              <a:t>2</a:t>
            </a:fld>
            <a:endParaRPr lang="zh-CN" altLang="en-US">
              <a:solidFill>
                <a:prstClr val="black"/>
              </a:solidFill>
            </a:endParaRPr>
          </a:p>
        </p:txBody>
      </p:sp>
      <p:sp>
        <p:nvSpPr>
          <p:cNvPr id="6" name="矩形 5"/>
          <p:cNvSpPr/>
          <p:nvPr/>
        </p:nvSpPr>
        <p:spPr>
          <a:xfrm>
            <a:off x="380960" y="1214422"/>
            <a:ext cx="10858576" cy="954107"/>
          </a:xfrm>
          <a:prstGeom prst="rect">
            <a:avLst/>
          </a:prstGeom>
        </p:spPr>
        <p:txBody>
          <a:bodyPr wrap="square">
            <a:spAutoFit/>
          </a:bodyPr>
          <a:lstStyle/>
          <a:p>
            <a:r>
              <a:rPr lang="zh-CN" altLang="en-US" sz="2800" b="1" dirty="0"/>
              <a:t>风声雨声读书声，声声入耳 。家事国事天下事，事事关心</a:t>
            </a:r>
            <a:endParaRPr lang="en-US" altLang="zh-CN" sz="2800" b="1" dirty="0"/>
          </a:p>
          <a:p>
            <a:r>
              <a:rPr lang="en-US" altLang="zh-CN" sz="2800" b="1" dirty="0"/>
              <a:t>									——</a:t>
            </a:r>
            <a:r>
              <a:rPr lang="zh-CN" altLang="en-US" sz="2800" b="1" dirty="0"/>
              <a:t>顾宪成</a:t>
            </a:r>
          </a:p>
        </p:txBody>
      </p:sp>
      <p:pic>
        <p:nvPicPr>
          <p:cNvPr id="1026" name="Picture 2"/>
          <p:cNvPicPr>
            <a:picLocks noChangeAspect="1" noChangeArrowheads="1"/>
          </p:cNvPicPr>
          <p:nvPr/>
        </p:nvPicPr>
        <p:blipFill>
          <a:blip r:embed="rId2" cstate="print"/>
          <a:srcRect/>
          <a:stretch>
            <a:fillRect/>
          </a:stretch>
        </p:blipFill>
        <p:spPr bwMode="auto">
          <a:xfrm>
            <a:off x="309522" y="2428869"/>
            <a:ext cx="3571900" cy="2608847"/>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4024298" y="2428869"/>
            <a:ext cx="4449633" cy="2614609"/>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8810644" y="2428868"/>
            <a:ext cx="2071702" cy="2633459"/>
          </a:xfrm>
          <a:prstGeom prst="rect">
            <a:avLst/>
          </a:prstGeom>
          <a:noFill/>
          <a:ln w="9525">
            <a:noFill/>
            <a:miter lim="800000"/>
            <a:headEnd/>
            <a:tailEnd/>
          </a:ln>
          <a:effectLst/>
        </p:spPr>
      </p:pic>
      <p:sp>
        <p:nvSpPr>
          <p:cNvPr id="10" name="矩形 9"/>
          <p:cNvSpPr/>
          <p:nvPr/>
        </p:nvSpPr>
        <p:spPr>
          <a:xfrm>
            <a:off x="523836" y="5143513"/>
            <a:ext cx="3270960" cy="369332"/>
          </a:xfrm>
          <a:prstGeom prst="rect">
            <a:avLst/>
          </a:prstGeom>
        </p:spPr>
        <p:txBody>
          <a:bodyPr wrap="none">
            <a:spAutoFit/>
          </a:bodyPr>
          <a:lstStyle/>
          <a:p>
            <a:r>
              <a:rPr lang="en-US" altLang="zh-CN" dirty="0"/>
              <a:t>2024.11.6</a:t>
            </a:r>
            <a:r>
              <a:rPr lang="zh-CN" altLang="en-US" dirty="0"/>
              <a:t>特朗普当选美国总统</a:t>
            </a:r>
          </a:p>
        </p:txBody>
      </p:sp>
      <p:sp>
        <p:nvSpPr>
          <p:cNvPr id="11" name="矩形 10"/>
          <p:cNvSpPr/>
          <p:nvPr/>
        </p:nvSpPr>
        <p:spPr>
          <a:xfrm>
            <a:off x="4667240" y="5143513"/>
            <a:ext cx="3185487" cy="369332"/>
          </a:xfrm>
          <a:prstGeom prst="rect">
            <a:avLst/>
          </a:prstGeom>
        </p:spPr>
        <p:txBody>
          <a:bodyPr wrap="none">
            <a:spAutoFit/>
          </a:bodyPr>
          <a:lstStyle/>
          <a:p>
            <a:r>
              <a:rPr lang="zh-CN" altLang="en-US" dirty="0"/>
              <a:t>特斯拉无人驾驶车将全面落地</a:t>
            </a:r>
          </a:p>
        </p:txBody>
      </p:sp>
      <p:sp>
        <p:nvSpPr>
          <p:cNvPr id="12" name="矩形 11"/>
          <p:cNvSpPr/>
          <p:nvPr/>
        </p:nvSpPr>
        <p:spPr>
          <a:xfrm>
            <a:off x="8310578" y="5143513"/>
            <a:ext cx="3198311" cy="369332"/>
          </a:xfrm>
          <a:prstGeom prst="rect">
            <a:avLst/>
          </a:prstGeom>
        </p:spPr>
        <p:txBody>
          <a:bodyPr wrap="none">
            <a:spAutoFit/>
          </a:bodyPr>
          <a:lstStyle/>
          <a:p>
            <a:r>
              <a:rPr lang="en-US" altLang="zh-CN" dirty="0" err="1"/>
              <a:t>SpaceX</a:t>
            </a:r>
            <a:r>
              <a:rPr lang="en-US" altLang="zh-CN" dirty="0"/>
              <a:t>  </a:t>
            </a:r>
            <a:r>
              <a:rPr lang="zh-CN" altLang="en-US" dirty="0"/>
              <a:t>首次实现商业太空行</a:t>
            </a:r>
          </a:p>
        </p:txBody>
      </p:sp>
      <p:sp>
        <p:nvSpPr>
          <p:cNvPr id="13" name="矩形 12"/>
          <p:cNvSpPr/>
          <p:nvPr/>
        </p:nvSpPr>
        <p:spPr>
          <a:xfrm>
            <a:off x="523836" y="5786454"/>
            <a:ext cx="6150851" cy="369332"/>
          </a:xfrm>
          <a:prstGeom prst="rect">
            <a:avLst/>
          </a:prstGeom>
        </p:spPr>
        <p:txBody>
          <a:bodyPr wrap="none">
            <a:spAutoFit/>
          </a:bodyPr>
          <a:lstStyle/>
          <a:p>
            <a:r>
              <a:rPr lang="en-US" b="1" dirty="0">
                <a:solidFill>
                  <a:srgbClr val="FF0000"/>
                </a:solidFill>
              </a:rPr>
              <a:t>MAGA</a:t>
            </a:r>
            <a:r>
              <a:rPr lang="zh-CN" altLang="en-US" b="1" dirty="0">
                <a:solidFill>
                  <a:srgbClr val="FF0000"/>
                </a:solidFill>
              </a:rPr>
              <a:t>：</a:t>
            </a:r>
            <a:r>
              <a:rPr lang="zh-CN" altLang="en-US" dirty="0">
                <a:solidFill>
                  <a:srgbClr val="FF0000"/>
                </a:solidFill>
              </a:rPr>
              <a:t>让美国再次伟大”（</a:t>
            </a:r>
            <a:r>
              <a:rPr lang="en-US" dirty="0">
                <a:solidFill>
                  <a:srgbClr val="FF0000"/>
                </a:solidFill>
              </a:rPr>
              <a:t>Make America Great Again）</a:t>
            </a:r>
            <a:endParaRPr lang="zh-CN" altLang="en-US" b="1" dirty="0">
              <a:solidFill>
                <a:srgbClr val="FF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a:spLocks/>
          </p:cNvSpPr>
          <p:nvPr/>
        </p:nvSpPr>
        <p:spPr>
          <a:xfrm>
            <a:off x="3575720" y="2996952"/>
            <a:ext cx="5328592" cy="1152128"/>
          </a:xfrm>
          <a:prstGeom prst="rect">
            <a:avLst/>
          </a:prstGeom>
        </p:spPr>
        <p:txBody>
          <a:bodyPr/>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itchFamily="34" charset="0"/>
              </a:defRPr>
            </a:lvl2pPr>
            <a:lvl3pPr algn="l" rtl="0" eaLnBrk="1" fontAlgn="base" hangingPunct="1">
              <a:spcBef>
                <a:spcPct val="0"/>
              </a:spcBef>
              <a:spcAft>
                <a:spcPct val="0"/>
              </a:spcAft>
              <a:defRPr sz="3200" b="1">
                <a:solidFill>
                  <a:schemeClr val="tx2"/>
                </a:solidFill>
                <a:latin typeface="Verdana" pitchFamily="34" charset="0"/>
              </a:defRPr>
            </a:lvl3pPr>
            <a:lvl4pPr algn="l" rtl="0" eaLnBrk="1" fontAlgn="base" hangingPunct="1">
              <a:spcBef>
                <a:spcPct val="0"/>
              </a:spcBef>
              <a:spcAft>
                <a:spcPct val="0"/>
              </a:spcAft>
              <a:defRPr sz="3200" b="1">
                <a:solidFill>
                  <a:schemeClr val="tx2"/>
                </a:solidFill>
                <a:latin typeface="Verdana" pitchFamily="34" charset="0"/>
              </a:defRPr>
            </a:lvl4pPr>
            <a:lvl5pPr algn="l" rtl="0" eaLnBrk="1" fontAlgn="base" hangingPunct="1">
              <a:spcBef>
                <a:spcPct val="0"/>
              </a:spcBef>
              <a:spcAft>
                <a:spcPct val="0"/>
              </a:spcAft>
              <a:defRPr sz="3200" b="1">
                <a:solidFill>
                  <a:schemeClr val="tx2"/>
                </a:solidFill>
                <a:latin typeface="Verdana" pitchFamily="34" charset="0"/>
              </a:defRPr>
            </a:lvl5pPr>
            <a:lvl6pPr marL="457200" algn="l" rtl="0" eaLnBrk="1" fontAlgn="base" hangingPunct="1">
              <a:spcBef>
                <a:spcPct val="0"/>
              </a:spcBef>
              <a:spcAft>
                <a:spcPct val="0"/>
              </a:spcAft>
              <a:defRPr sz="3200" b="1">
                <a:solidFill>
                  <a:schemeClr val="tx2"/>
                </a:solidFill>
                <a:latin typeface="Verdana" pitchFamily="34" charset="0"/>
              </a:defRPr>
            </a:lvl6pPr>
            <a:lvl7pPr marL="914400" algn="l" rtl="0" eaLnBrk="1" fontAlgn="base" hangingPunct="1">
              <a:spcBef>
                <a:spcPct val="0"/>
              </a:spcBef>
              <a:spcAft>
                <a:spcPct val="0"/>
              </a:spcAft>
              <a:defRPr sz="3200" b="1">
                <a:solidFill>
                  <a:schemeClr val="tx2"/>
                </a:solidFill>
                <a:latin typeface="Verdana" pitchFamily="34" charset="0"/>
              </a:defRPr>
            </a:lvl7pPr>
            <a:lvl8pPr marL="1371600" algn="l" rtl="0" eaLnBrk="1" fontAlgn="base" hangingPunct="1">
              <a:spcBef>
                <a:spcPct val="0"/>
              </a:spcBef>
              <a:spcAft>
                <a:spcPct val="0"/>
              </a:spcAft>
              <a:defRPr sz="3200" b="1">
                <a:solidFill>
                  <a:schemeClr val="tx2"/>
                </a:solidFill>
                <a:latin typeface="Verdana" pitchFamily="34" charset="0"/>
              </a:defRPr>
            </a:lvl8pPr>
            <a:lvl9pPr marL="1828800" algn="l" rtl="0" eaLnBrk="1" fontAlgn="base" hangingPunct="1">
              <a:spcBef>
                <a:spcPct val="0"/>
              </a:spcBef>
              <a:spcAft>
                <a:spcPct val="0"/>
              </a:spcAft>
              <a:defRPr sz="3200" b="1">
                <a:solidFill>
                  <a:schemeClr val="tx2"/>
                </a:solidFill>
                <a:latin typeface="Verdana" pitchFamily="34" charset="0"/>
              </a:defRPr>
            </a:lvl9pPr>
          </a:lstStyle>
          <a:p>
            <a:pPr lvl="0" fontAlgn="auto">
              <a:lnSpc>
                <a:spcPct val="150000"/>
              </a:lnSpc>
              <a:spcAft>
                <a:spcPts val="0"/>
              </a:spcAft>
              <a:defRPr/>
            </a:pPr>
            <a:endParaRPr lang="zh-CN" altLang="en-US" sz="4800" kern="12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标题 1">
            <a:extLst>
              <a:ext uri="{FF2B5EF4-FFF2-40B4-BE49-F238E27FC236}">
                <a16:creationId xmlns:a16="http://schemas.microsoft.com/office/drawing/2014/main" id="{FC4A68E3-F7B2-D7DD-FD0D-FF20F1A07D6F}"/>
              </a:ext>
            </a:extLst>
          </p:cNvPr>
          <p:cNvSpPr>
            <a:spLocks noGrp="1"/>
          </p:cNvSpPr>
          <p:nvPr>
            <p:ph type="title" idx="4294967295"/>
          </p:nvPr>
        </p:nvSpPr>
        <p:spPr>
          <a:xfrm>
            <a:off x="914400" y="2787005"/>
            <a:ext cx="10363200" cy="1362075"/>
          </a:xfrm>
        </p:spPr>
        <p:txBody>
          <a:bodyPr/>
          <a:lstStyle/>
          <a:p>
            <a:pPr algn="ctr">
              <a:lnSpc>
                <a:spcPct val="150000"/>
              </a:lnSpc>
            </a:pPr>
            <a:r>
              <a:rPr lang="en-US" altLang="zh-CN" sz="6600" dirty="0">
                <a:solidFill>
                  <a:srgbClr val="084D90"/>
                </a:solidFill>
                <a:latin typeface="Arial" panose="020B0604020202020204" pitchFamily="34" charset="0"/>
                <a:ea typeface="微软雅黑" panose="020B0503020204020204" pitchFamily="34" charset="-122"/>
                <a:cs typeface="+mn-ea"/>
                <a:sym typeface="Arial" panose="020B0604020202020204" pitchFamily="34" charset="0"/>
              </a:rPr>
              <a:t>CNN</a:t>
            </a:r>
            <a:r>
              <a:rPr lang="zh-CN" altLang="en-US" sz="6600" dirty="0">
                <a:solidFill>
                  <a:srgbClr val="084D90"/>
                </a:solidFill>
                <a:latin typeface="Arial" panose="020B0604020202020204" pitchFamily="34" charset="0"/>
                <a:ea typeface="微软雅黑" panose="020B0503020204020204" pitchFamily="34" charset="-122"/>
                <a:cs typeface="+mn-ea"/>
                <a:sym typeface="Arial" panose="020B0604020202020204" pitchFamily="34" charset="0"/>
              </a:rPr>
              <a:t>代码实现</a:t>
            </a:r>
          </a:p>
        </p:txBody>
      </p:sp>
    </p:spTree>
    <p:extLst>
      <p:ext uri="{BB962C8B-B14F-4D97-AF65-F5344CB8AC3E}">
        <p14:creationId xmlns:p14="http://schemas.microsoft.com/office/powerpoint/2010/main" val="627572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1801" y="260350"/>
            <a:ext cx="9215967" cy="609600"/>
          </a:xfrm>
        </p:spPr>
        <p:txBody>
          <a:bodyPr/>
          <a:lstStyle/>
          <a:p>
            <a:r>
              <a:rPr lang="zh-CN" altLang="en-US" dirty="0">
                <a:sym typeface="Arial" panose="020B0604020202020204" pitchFamily="34" charset="0"/>
              </a:rPr>
              <a:t>模型结构设计</a:t>
            </a:r>
          </a:p>
        </p:txBody>
      </p:sp>
      <p:sp>
        <p:nvSpPr>
          <p:cNvPr id="3" name="灯片编号占位符 2"/>
          <p:cNvSpPr>
            <a:spLocks noGrp="1"/>
          </p:cNvSpPr>
          <p:nvPr>
            <p:ph type="sldNum" sz="quarter" idx="12"/>
          </p:nvPr>
        </p:nvSpPr>
        <p:spPr>
          <a:xfrm>
            <a:off x="4595284" y="6477000"/>
            <a:ext cx="2844800" cy="304800"/>
          </a:xfrm>
        </p:spPr>
        <p:txBody>
          <a:bodyPr/>
          <a:lstStyle/>
          <a:p>
            <a:fld id="{0C913308-F349-4B6D-A68A-DD1791B4A57B}" type="slidenum">
              <a:rPr lang="zh-CN" altLang="en-US" smtClean="0">
                <a:sym typeface="Arial" panose="020B0604020202020204" pitchFamily="34" charset="0"/>
              </a:rPr>
              <a:pPr/>
              <a:t>21</a:t>
            </a:fld>
            <a:endParaRPr lang="zh-CN" altLang="en-US">
              <a:sym typeface="Arial" panose="020B0604020202020204" pitchFamily="34" charset="0"/>
            </a:endParaRPr>
          </a:p>
        </p:txBody>
      </p:sp>
      <p:pic>
        <p:nvPicPr>
          <p:cNvPr id="23553" name="Picture 1"/>
          <p:cNvPicPr>
            <a:picLocks noChangeAspect="1" noChangeArrowheads="1"/>
          </p:cNvPicPr>
          <p:nvPr/>
        </p:nvPicPr>
        <p:blipFill>
          <a:blip r:embed="rId2"/>
          <a:srcRect/>
          <a:stretch>
            <a:fillRect/>
          </a:stretch>
        </p:blipFill>
        <p:spPr bwMode="auto">
          <a:xfrm>
            <a:off x="166646" y="1357298"/>
            <a:ext cx="6894460" cy="3714776"/>
          </a:xfrm>
          <a:prstGeom prst="rect">
            <a:avLst/>
          </a:prstGeom>
          <a:noFill/>
          <a:ln w="3175">
            <a:solidFill>
              <a:schemeClr val="tx1"/>
            </a:solidFill>
            <a:miter lim="800000"/>
            <a:headEnd/>
            <a:tailEnd/>
          </a:ln>
          <a:effectLst/>
        </p:spPr>
      </p:pic>
      <p:sp>
        <p:nvSpPr>
          <p:cNvPr id="25" name="矩形 24"/>
          <p:cNvSpPr/>
          <p:nvPr/>
        </p:nvSpPr>
        <p:spPr>
          <a:xfrm>
            <a:off x="1881158" y="5214950"/>
            <a:ext cx="3432350" cy="400110"/>
          </a:xfrm>
          <a:prstGeom prst="rect">
            <a:avLst/>
          </a:prstGeom>
        </p:spPr>
        <p:txBody>
          <a:bodyPr wrap="none">
            <a:spAutoFit/>
          </a:bodyPr>
          <a:lstStyle/>
          <a:p>
            <a:r>
              <a:rPr lang="zh-CN" altLang="en-US" sz="2000" b="1" dirty="0"/>
              <a:t>基于</a:t>
            </a:r>
            <a:r>
              <a:rPr lang="en-US" altLang="zh-CN" sz="2000" b="1" dirty="0" err="1"/>
              <a:t>tensorflow</a:t>
            </a:r>
            <a:r>
              <a:rPr lang="zh-CN" altLang="en-US" sz="2000" b="1" dirty="0"/>
              <a:t>的</a:t>
            </a:r>
            <a:r>
              <a:rPr lang="en-US" altLang="zh-CN" sz="2000" b="1" dirty="0" err="1"/>
              <a:t>keras</a:t>
            </a:r>
            <a:r>
              <a:rPr lang="zh-CN" altLang="en-US" sz="2000" b="1" dirty="0"/>
              <a:t>实现</a:t>
            </a:r>
          </a:p>
        </p:txBody>
      </p:sp>
      <p:sp>
        <p:nvSpPr>
          <p:cNvPr id="26" name="圆角矩形 25"/>
          <p:cNvSpPr/>
          <p:nvPr/>
        </p:nvSpPr>
        <p:spPr bwMode="auto">
          <a:xfrm>
            <a:off x="5024430" y="2000240"/>
            <a:ext cx="2000264" cy="285752"/>
          </a:xfrm>
          <a:prstGeom prst="roundRect">
            <a:avLst/>
          </a:pr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
        <p:nvSpPr>
          <p:cNvPr id="27" name="圆角矩形 26"/>
          <p:cNvSpPr/>
          <p:nvPr/>
        </p:nvSpPr>
        <p:spPr bwMode="auto">
          <a:xfrm>
            <a:off x="595274" y="4714884"/>
            <a:ext cx="4071966" cy="285752"/>
          </a:xfrm>
          <a:prstGeom prst="roundRect">
            <a:avLst/>
          </a:prstGeom>
          <a:no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cxnSp>
        <p:nvCxnSpPr>
          <p:cNvPr id="29" name="直接箭头连接符 28"/>
          <p:cNvCxnSpPr/>
          <p:nvPr/>
        </p:nvCxnSpPr>
        <p:spPr bwMode="auto">
          <a:xfrm rot="5400000" flipH="1" flipV="1">
            <a:off x="5738810" y="2428868"/>
            <a:ext cx="714380" cy="571504"/>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矩形 30"/>
          <p:cNvSpPr/>
          <p:nvPr/>
        </p:nvSpPr>
        <p:spPr>
          <a:xfrm>
            <a:off x="5381620" y="3071810"/>
            <a:ext cx="1107996" cy="369332"/>
          </a:xfrm>
          <a:prstGeom prst="rect">
            <a:avLst/>
          </a:prstGeom>
        </p:spPr>
        <p:txBody>
          <a:bodyPr wrap="none">
            <a:spAutoFit/>
          </a:bodyPr>
          <a:lstStyle/>
          <a:p>
            <a:r>
              <a:rPr lang="zh-CN" altLang="en-US" b="1" dirty="0"/>
              <a:t>输入形状</a:t>
            </a:r>
            <a:endParaRPr lang="zh-CN" altLang="en-US" dirty="0"/>
          </a:p>
        </p:txBody>
      </p:sp>
      <p:cxnSp>
        <p:nvCxnSpPr>
          <p:cNvPr id="32" name="直接箭头连接符 31"/>
          <p:cNvCxnSpPr/>
          <p:nvPr/>
        </p:nvCxnSpPr>
        <p:spPr bwMode="auto">
          <a:xfrm rot="5400000">
            <a:off x="4667240" y="4071942"/>
            <a:ext cx="571504" cy="571504"/>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矩形 34"/>
          <p:cNvSpPr/>
          <p:nvPr/>
        </p:nvSpPr>
        <p:spPr>
          <a:xfrm>
            <a:off x="5310182" y="3857628"/>
            <a:ext cx="646331" cy="369332"/>
          </a:xfrm>
          <a:prstGeom prst="rect">
            <a:avLst/>
          </a:prstGeom>
        </p:spPr>
        <p:txBody>
          <a:bodyPr wrap="none">
            <a:spAutoFit/>
          </a:bodyPr>
          <a:lstStyle/>
          <a:p>
            <a:r>
              <a:rPr lang="zh-CN" altLang="en-US" b="1" dirty="0"/>
              <a:t>输出</a:t>
            </a:r>
            <a:endParaRPr lang="zh-CN" altLang="en-US" dirty="0"/>
          </a:p>
        </p:txBody>
      </p:sp>
      <p:pic>
        <p:nvPicPr>
          <p:cNvPr id="23554" name="Picture 2"/>
          <p:cNvPicPr>
            <a:picLocks noChangeAspect="1" noChangeArrowheads="1"/>
          </p:cNvPicPr>
          <p:nvPr/>
        </p:nvPicPr>
        <p:blipFill>
          <a:blip r:embed="rId3"/>
          <a:srcRect/>
          <a:stretch>
            <a:fillRect/>
          </a:stretch>
        </p:blipFill>
        <p:spPr bwMode="auto">
          <a:xfrm>
            <a:off x="7167570" y="1214422"/>
            <a:ext cx="4810116" cy="4088219"/>
          </a:xfrm>
          <a:prstGeom prst="rect">
            <a:avLst/>
          </a:prstGeom>
          <a:noFill/>
          <a:ln w="3175">
            <a:solidFill>
              <a:schemeClr val="tx1"/>
            </a:solidFill>
            <a:miter lim="800000"/>
            <a:headEnd/>
            <a:tailEnd/>
          </a:ln>
          <a:effectLst/>
        </p:spPr>
      </p:pic>
      <p:cxnSp>
        <p:nvCxnSpPr>
          <p:cNvPr id="36" name="直接箭头连接符 35"/>
          <p:cNvCxnSpPr/>
          <p:nvPr/>
        </p:nvCxnSpPr>
        <p:spPr bwMode="auto">
          <a:xfrm rot="5400000" flipH="1" flipV="1">
            <a:off x="7453322" y="2143116"/>
            <a:ext cx="571504" cy="142876"/>
          </a:xfrm>
          <a:prstGeom prst="straightConnector1">
            <a:avLst/>
          </a:prstGeom>
          <a:solidFill>
            <a:schemeClr val="accent1"/>
          </a:solidFill>
          <a:ln w="381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矩形 37"/>
          <p:cNvSpPr/>
          <p:nvPr/>
        </p:nvSpPr>
        <p:spPr>
          <a:xfrm>
            <a:off x="7239008" y="2571744"/>
            <a:ext cx="1261884" cy="307777"/>
          </a:xfrm>
          <a:prstGeom prst="rect">
            <a:avLst/>
          </a:prstGeom>
        </p:spPr>
        <p:txBody>
          <a:bodyPr wrap="none">
            <a:spAutoFit/>
          </a:bodyPr>
          <a:lstStyle/>
          <a:p>
            <a:r>
              <a:rPr lang="zh-CN" altLang="en-US" sz="1400" b="1" dirty="0"/>
              <a:t>归一化后数据</a:t>
            </a:r>
            <a:endParaRPr lang="zh-CN" altLang="en-US" sz="1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a:xfrm>
            <a:off x="4595284" y="6477000"/>
            <a:ext cx="2844800" cy="304800"/>
          </a:xfrm>
        </p:spPr>
        <p:txBody>
          <a:bodyPr/>
          <a:lstStyle/>
          <a:p>
            <a:fld id="{0C913308-F349-4B6D-A68A-DD1791B4A57B}" type="slidenum">
              <a:rPr lang="zh-CN" altLang="en-US" smtClean="0">
                <a:sym typeface="Arial" panose="020B0604020202020204" pitchFamily="34" charset="0"/>
              </a:rPr>
              <a:pPr/>
              <a:t>22</a:t>
            </a:fld>
            <a:endParaRPr lang="zh-CN" altLang="en-US">
              <a:sym typeface="Arial" panose="020B0604020202020204" pitchFamily="34" charset="0"/>
            </a:endParaRPr>
          </a:p>
        </p:txBody>
      </p:sp>
      <p:sp>
        <p:nvSpPr>
          <p:cNvPr id="9" name="标题 8"/>
          <p:cNvSpPr>
            <a:spLocks noGrp="1"/>
          </p:cNvSpPr>
          <p:nvPr>
            <p:ph type="title"/>
          </p:nvPr>
        </p:nvSpPr>
        <p:spPr/>
        <p:txBody>
          <a:bodyPr/>
          <a:lstStyle/>
          <a:p>
            <a:r>
              <a:rPr lang="zh-CN" altLang="en-US" dirty="0"/>
              <a:t>模型参数设计及训练</a:t>
            </a:r>
          </a:p>
        </p:txBody>
      </p:sp>
      <p:pic>
        <p:nvPicPr>
          <p:cNvPr id="22529" name="Picture 1"/>
          <p:cNvPicPr>
            <a:picLocks noChangeAspect="1" noChangeArrowheads="1"/>
          </p:cNvPicPr>
          <p:nvPr/>
        </p:nvPicPr>
        <p:blipFill>
          <a:blip r:embed="rId3"/>
          <a:srcRect/>
          <a:stretch>
            <a:fillRect/>
          </a:stretch>
        </p:blipFill>
        <p:spPr bwMode="auto">
          <a:xfrm>
            <a:off x="238084" y="1285860"/>
            <a:ext cx="4943475" cy="1895475"/>
          </a:xfrm>
          <a:prstGeom prst="rect">
            <a:avLst/>
          </a:prstGeom>
          <a:noFill/>
          <a:ln w="12700">
            <a:solidFill>
              <a:schemeClr val="tx1"/>
            </a:solidFill>
            <a:miter lim="800000"/>
            <a:headEnd/>
            <a:tailEnd/>
          </a:ln>
          <a:effectLst/>
        </p:spPr>
      </p:pic>
      <p:pic>
        <p:nvPicPr>
          <p:cNvPr id="22530" name="Picture 2"/>
          <p:cNvPicPr>
            <a:picLocks noChangeAspect="1" noChangeArrowheads="1"/>
          </p:cNvPicPr>
          <p:nvPr/>
        </p:nvPicPr>
        <p:blipFill>
          <a:blip r:embed="rId4"/>
          <a:srcRect/>
          <a:stretch>
            <a:fillRect/>
          </a:stretch>
        </p:blipFill>
        <p:spPr bwMode="auto">
          <a:xfrm>
            <a:off x="5881686" y="1357298"/>
            <a:ext cx="5553075" cy="1781175"/>
          </a:xfrm>
          <a:prstGeom prst="rect">
            <a:avLst/>
          </a:prstGeom>
          <a:noFill/>
          <a:ln w="3175">
            <a:solidFill>
              <a:schemeClr val="tx1"/>
            </a:solidFill>
            <a:miter lim="800000"/>
            <a:headEnd/>
            <a:tailEnd/>
          </a:ln>
          <a:effectLst/>
        </p:spPr>
      </p:pic>
      <p:pic>
        <p:nvPicPr>
          <p:cNvPr id="22531" name="Picture 3"/>
          <p:cNvPicPr>
            <a:picLocks noChangeAspect="1" noChangeArrowheads="1"/>
          </p:cNvPicPr>
          <p:nvPr/>
        </p:nvPicPr>
        <p:blipFill>
          <a:blip r:embed="rId5"/>
          <a:srcRect/>
          <a:stretch>
            <a:fillRect/>
          </a:stretch>
        </p:blipFill>
        <p:spPr bwMode="auto">
          <a:xfrm>
            <a:off x="5524496" y="3857628"/>
            <a:ext cx="6505614" cy="1824745"/>
          </a:xfrm>
          <a:prstGeom prst="rect">
            <a:avLst/>
          </a:prstGeom>
          <a:noFill/>
          <a:ln w="3175">
            <a:solidFill>
              <a:schemeClr val="tx1"/>
            </a:solidFill>
            <a:miter lim="800000"/>
            <a:headEnd/>
            <a:tailEnd/>
          </a:ln>
          <a:effectLst/>
        </p:spPr>
      </p:pic>
      <p:pic>
        <p:nvPicPr>
          <p:cNvPr id="22532" name="Picture 4"/>
          <p:cNvPicPr>
            <a:picLocks noChangeAspect="1" noChangeArrowheads="1"/>
          </p:cNvPicPr>
          <p:nvPr/>
        </p:nvPicPr>
        <p:blipFill>
          <a:blip r:embed="rId6"/>
          <a:srcRect/>
          <a:stretch>
            <a:fillRect/>
          </a:stretch>
        </p:blipFill>
        <p:spPr bwMode="auto">
          <a:xfrm>
            <a:off x="309522" y="3643314"/>
            <a:ext cx="4286250" cy="2295525"/>
          </a:xfrm>
          <a:prstGeom prst="rect">
            <a:avLst/>
          </a:prstGeom>
          <a:noFill/>
          <a:ln w="3175">
            <a:solidFill>
              <a:schemeClr val="tx1"/>
            </a:solidFill>
            <a:miter lim="800000"/>
            <a:headEnd/>
            <a:tailEnd/>
          </a:ln>
          <a:effectLst/>
        </p:spPr>
      </p:pic>
      <p:sp>
        <p:nvSpPr>
          <p:cNvPr id="13" name="右箭头 12"/>
          <p:cNvSpPr/>
          <p:nvPr/>
        </p:nvSpPr>
        <p:spPr bwMode="auto">
          <a:xfrm>
            <a:off x="5167306" y="2000240"/>
            <a:ext cx="714380" cy="484632"/>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
        <p:nvSpPr>
          <p:cNvPr id="14" name="下箭头 13"/>
          <p:cNvSpPr/>
          <p:nvPr/>
        </p:nvSpPr>
        <p:spPr bwMode="auto">
          <a:xfrm>
            <a:off x="8524892" y="3143248"/>
            <a:ext cx="484632" cy="714380"/>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
        <p:nvSpPr>
          <p:cNvPr id="15" name="左箭头 14"/>
          <p:cNvSpPr/>
          <p:nvPr/>
        </p:nvSpPr>
        <p:spPr bwMode="auto">
          <a:xfrm>
            <a:off x="4595802" y="4572008"/>
            <a:ext cx="928694" cy="484632"/>
          </a:xfrm>
          <a:prstGeom prst="lef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a:ln>
                <a:noFill/>
              </a:ln>
              <a:solidFill>
                <a:schemeClr val="tx1"/>
              </a:solidFill>
              <a:effectLst/>
              <a:latin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r>
              <a:rPr lang="zh-CN" altLang="en-US" dirty="0"/>
              <a:t>可视化训练过程</a:t>
            </a:r>
          </a:p>
        </p:txBody>
      </p:sp>
      <p:pic>
        <p:nvPicPr>
          <p:cNvPr id="20481" name="Picture 1"/>
          <p:cNvPicPr>
            <a:picLocks noChangeAspect="1" noChangeArrowheads="1"/>
          </p:cNvPicPr>
          <p:nvPr/>
        </p:nvPicPr>
        <p:blipFill>
          <a:blip r:embed="rId3"/>
          <a:srcRect/>
          <a:stretch>
            <a:fillRect/>
          </a:stretch>
        </p:blipFill>
        <p:spPr bwMode="auto">
          <a:xfrm>
            <a:off x="1881158" y="1071546"/>
            <a:ext cx="8078963" cy="5357850"/>
          </a:xfrm>
          <a:prstGeom prst="rect">
            <a:avLst/>
          </a:prstGeom>
          <a:noFill/>
          <a:ln w="9525">
            <a:noFill/>
            <a:miter lim="800000"/>
            <a:headEnd/>
            <a:tailEnd/>
          </a:ln>
          <a:effectLst/>
        </p:spPr>
      </p:pic>
      <p:sp>
        <p:nvSpPr>
          <p:cNvPr id="14" name="矩形 13"/>
          <p:cNvSpPr/>
          <p:nvPr/>
        </p:nvSpPr>
        <p:spPr>
          <a:xfrm>
            <a:off x="6167438" y="1714488"/>
            <a:ext cx="1620957" cy="307777"/>
          </a:xfrm>
          <a:prstGeom prst="rect">
            <a:avLst/>
          </a:prstGeom>
        </p:spPr>
        <p:txBody>
          <a:bodyPr wrap="none">
            <a:spAutoFit/>
          </a:bodyPr>
          <a:lstStyle/>
          <a:p>
            <a:r>
              <a:rPr lang="zh-CN" altLang="en-US" sz="1400" b="1" dirty="0"/>
              <a:t>训练集上的准确率</a:t>
            </a:r>
            <a:endParaRPr lang="zh-CN" altLang="en-US" sz="1400" dirty="0"/>
          </a:p>
        </p:txBody>
      </p:sp>
      <p:sp>
        <p:nvSpPr>
          <p:cNvPr id="15" name="矩形 14"/>
          <p:cNvSpPr/>
          <p:nvPr/>
        </p:nvSpPr>
        <p:spPr>
          <a:xfrm>
            <a:off x="6310314" y="2071678"/>
            <a:ext cx="1620957" cy="307777"/>
          </a:xfrm>
          <a:prstGeom prst="rect">
            <a:avLst/>
          </a:prstGeom>
        </p:spPr>
        <p:txBody>
          <a:bodyPr wrap="none">
            <a:spAutoFit/>
          </a:bodyPr>
          <a:lstStyle/>
          <a:p>
            <a:r>
              <a:rPr lang="zh-CN" altLang="en-US" sz="1400" b="1" dirty="0"/>
              <a:t>验证集上的准确率</a:t>
            </a:r>
            <a:endParaRPr lang="zh-CN" altLang="en-US" sz="1400" dirty="0"/>
          </a:p>
        </p:txBody>
      </p:sp>
      <p:sp>
        <p:nvSpPr>
          <p:cNvPr id="16" name="矩形 15"/>
          <p:cNvSpPr/>
          <p:nvPr/>
        </p:nvSpPr>
        <p:spPr>
          <a:xfrm>
            <a:off x="6024562" y="2928934"/>
            <a:ext cx="1441420" cy="307777"/>
          </a:xfrm>
          <a:prstGeom prst="rect">
            <a:avLst/>
          </a:prstGeom>
        </p:spPr>
        <p:txBody>
          <a:bodyPr wrap="none">
            <a:spAutoFit/>
          </a:bodyPr>
          <a:lstStyle/>
          <a:p>
            <a:r>
              <a:rPr lang="zh-CN" altLang="en-US" sz="1400" b="1" dirty="0"/>
              <a:t>验证集上的损失</a:t>
            </a:r>
            <a:endParaRPr lang="zh-CN" altLang="en-US" sz="1400" dirty="0"/>
          </a:p>
        </p:txBody>
      </p:sp>
      <p:sp>
        <p:nvSpPr>
          <p:cNvPr id="18" name="矩形 17"/>
          <p:cNvSpPr/>
          <p:nvPr/>
        </p:nvSpPr>
        <p:spPr>
          <a:xfrm>
            <a:off x="6167438" y="2500306"/>
            <a:ext cx="1441420" cy="307777"/>
          </a:xfrm>
          <a:prstGeom prst="rect">
            <a:avLst/>
          </a:prstGeom>
        </p:spPr>
        <p:txBody>
          <a:bodyPr wrap="none">
            <a:spAutoFit/>
          </a:bodyPr>
          <a:lstStyle/>
          <a:p>
            <a:r>
              <a:rPr lang="zh-CN" altLang="en-US" sz="1400" b="1" dirty="0"/>
              <a:t>训练集上的损失</a:t>
            </a:r>
            <a:endParaRPr lang="zh-CN" altLang="en-US" sz="1400" dirty="0"/>
          </a:p>
        </p:txBody>
      </p:sp>
      <p:cxnSp>
        <p:nvCxnSpPr>
          <p:cNvPr id="21" name="直接箭头连接符 20"/>
          <p:cNvCxnSpPr/>
          <p:nvPr/>
        </p:nvCxnSpPr>
        <p:spPr bwMode="auto">
          <a:xfrm rot="10800000" flipV="1">
            <a:off x="5381620" y="1928802"/>
            <a:ext cx="785818" cy="214314"/>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箭头连接符 21"/>
          <p:cNvCxnSpPr/>
          <p:nvPr/>
        </p:nvCxnSpPr>
        <p:spPr bwMode="auto">
          <a:xfrm rot="10800000" flipV="1">
            <a:off x="5881686" y="2214554"/>
            <a:ext cx="428628" cy="142876"/>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箭头连接符 24"/>
          <p:cNvCxnSpPr/>
          <p:nvPr/>
        </p:nvCxnSpPr>
        <p:spPr bwMode="auto">
          <a:xfrm rot="10800000" flipV="1">
            <a:off x="5167306" y="2571744"/>
            <a:ext cx="928694" cy="71438"/>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箭头连接符 26"/>
          <p:cNvCxnSpPr/>
          <p:nvPr/>
        </p:nvCxnSpPr>
        <p:spPr bwMode="auto">
          <a:xfrm rot="10800000">
            <a:off x="5310182" y="2928934"/>
            <a:ext cx="785818" cy="142876"/>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58929173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AlexNet</a:t>
            </a:r>
            <a:endParaRPr lang="zh-CN" altLang="en-US" dirty="0"/>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solidFill>
              </a:rPr>
              <a:pPr/>
              <a:t>24</a:t>
            </a:fld>
            <a:endParaRPr lang="zh-CN" altLang="en-US">
              <a:solidFill>
                <a:prstClr val="black"/>
              </a:solidFill>
            </a:endParaRPr>
          </a:p>
        </p:txBody>
      </p:sp>
      <p:pic>
        <p:nvPicPr>
          <p:cNvPr id="73731" name="Picture 3"/>
          <p:cNvPicPr>
            <a:picLocks noChangeAspect="1" noChangeArrowheads="1"/>
          </p:cNvPicPr>
          <p:nvPr/>
        </p:nvPicPr>
        <p:blipFill>
          <a:blip r:embed="rId2"/>
          <a:srcRect/>
          <a:stretch>
            <a:fillRect/>
          </a:stretch>
        </p:blipFill>
        <p:spPr bwMode="auto">
          <a:xfrm>
            <a:off x="1095340" y="1071546"/>
            <a:ext cx="10106025" cy="3305175"/>
          </a:xfrm>
          <a:prstGeom prst="rect">
            <a:avLst/>
          </a:prstGeom>
          <a:noFill/>
          <a:ln w="9525">
            <a:noFill/>
            <a:miter lim="800000"/>
            <a:headEnd/>
            <a:tailEnd/>
          </a:ln>
          <a:effectLst/>
        </p:spPr>
      </p:pic>
      <p:sp>
        <p:nvSpPr>
          <p:cNvPr id="6" name="内容占位符 2"/>
          <p:cNvSpPr txBox="1">
            <a:spLocks/>
          </p:cNvSpPr>
          <p:nvPr/>
        </p:nvSpPr>
        <p:spPr>
          <a:xfrm>
            <a:off x="238084" y="5000636"/>
            <a:ext cx="5715039" cy="877871"/>
          </a:xfrm>
          <a:prstGeom prst="rect">
            <a:avLst/>
          </a:prstGeom>
        </p:spPr>
        <p:txBody>
          <a:bodyPr>
            <a:normAutofit fontScale="92500"/>
          </a:bodyPr>
          <a:lstStyle/>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itchFamily="2" charset="2"/>
              <a:buChar char="l"/>
              <a:tabLst/>
              <a:defRPr/>
            </a:pPr>
            <a:r>
              <a:rPr kumimoji="0" lang="en-US" altLang="zh-CN" b="1" i="0" u="none" strike="noStrike" kern="0" cap="none" spc="0" normalizeH="0" baseline="0" noProof="0" dirty="0">
                <a:ln>
                  <a:noFill/>
                </a:ln>
                <a:solidFill>
                  <a:schemeClr val="tx1"/>
                </a:solidFill>
                <a:effectLst/>
                <a:uLnTx/>
                <a:uFillTx/>
                <a:latin typeface="Helvetica Neue" panose="02000503000000020004"/>
                <a:ea typeface="+mn-ea"/>
                <a:cs typeface="+mn-cs"/>
              </a:rPr>
              <a:t>2012</a:t>
            </a:r>
            <a:r>
              <a:rPr kumimoji="0" lang="zh-CN" altLang="en-US" b="1" i="0" u="none" strike="noStrike" kern="0" cap="none" spc="0" normalizeH="0" baseline="0" noProof="0" dirty="0">
                <a:ln>
                  <a:noFill/>
                </a:ln>
                <a:solidFill>
                  <a:schemeClr val="tx1"/>
                </a:solidFill>
                <a:effectLst/>
                <a:uLnTx/>
                <a:uFillTx/>
                <a:latin typeface="Helvetica Neue" panose="02000503000000020004"/>
                <a:ea typeface="+mn-ea"/>
                <a:cs typeface="+mn-cs"/>
              </a:rPr>
              <a:t>年，辛顿组开发的</a:t>
            </a:r>
            <a:r>
              <a:rPr kumimoji="0" lang="en-US" altLang="zh-CN" b="1" i="0" u="none" strike="noStrike" kern="0" cap="none" spc="0" normalizeH="0" baseline="0" noProof="0" dirty="0" err="1">
                <a:ln>
                  <a:noFill/>
                </a:ln>
                <a:solidFill>
                  <a:schemeClr val="tx1"/>
                </a:solidFill>
                <a:effectLst/>
                <a:uLnTx/>
                <a:uFillTx/>
                <a:latin typeface="Helvetica Neue" panose="02000503000000020004"/>
                <a:ea typeface="+mn-ea"/>
                <a:cs typeface="+mn-cs"/>
              </a:rPr>
              <a:t>AlexNet</a:t>
            </a:r>
            <a:r>
              <a:rPr kumimoji="0" lang="zh-CN" altLang="en-US" b="1" i="0" u="none" strike="noStrike" kern="0" cap="none" spc="0" normalizeH="0" baseline="0" noProof="0" dirty="0">
                <a:ln>
                  <a:noFill/>
                </a:ln>
                <a:solidFill>
                  <a:schemeClr val="tx1"/>
                </a:solidFill>
                <a:effectLst/>
                <a:uLnTx/>
                <a:uFillTx/>
                <a:latin typeface="Helvetica Neue" panose="02000503000000020004"/>
                <a:ea typeface="+mn-ea"/>
                <a:cs typeface="+mn-cs"/>
              </a:rPr>
              <a:t>在</a:t>
            </a:r>
            <a:r>
              <a:rPr kumimoji="0" lang="en-US" altLang="zh-CN" b="1" i="0" u="none" strike="noStrike" kern="0" cap="none" spc="0" normalizeH="0" baseline="0" noProof="0" dirty="0" err="1">
                <a:ln>
                  <a:noFill/>
                </a:ln>
                <a:solidFill>
                  <a:schemeClr val="tx1"/>
                </a:solidFill>
                <a:effectLst/>
                <a:uLnTx/>
                <a:uFillTx/>
                <a:latin typeface="Helvetica Neue" panose="02000503000000020004"/>
                <a:ea typeface="+mn-ea"/>
                <a:cs typeface="+mn-cs"/>
              </a:rPr>
              <a:t>ImageNet</a:t>
            </a:r>
            <a:r>
              <a:rPr kumimoji="0" lang="zh-CN" altLang="en-US" b="1" i="0" u="none" strike="noStrike" kern="0" cap="none" spc="0" normalizeH="0" baseline="0" noProof="0" dirty="0">
                <a:ln>
                  <a:noFill/>
                </a:ln>
                <a:solidFill>
                  <a:schemeClr val="tx1"/>
                </a:solidFill>
                <a:effectLst/>
                <a:uLnTx/>
                <a:uFillTx/>
                <a:latin typeface="Helvetica Neue" panose="02000503000000020004"/>
                <a:ea typeface="+mn-ea"/>
                <a:cs typeface="+mn-cs"/>
              </a:rPr>
              <a:t>分类比赛中以压倒性优势取得冠军，证明了深度神经网络的强大</a:t>
            </a:r>
            <a:r>
              <a:rPr kumimoji="0" lang="zh-CN" altLang="en-US" sz="2220" b="0" i="0" u="none" strike="noStrike" kern="0" cap="none" spc="0" normalizeH="0" baseline="0" noProof="0" dirty="0">
                <a:ln>
                  <a:noFill/>
                </a:ln>
                <a:solidFill>
                  <a:schemeClr val="tx1"/>
                </a:solidFill>
                <a:effectLst/>
                <a:uLnTx/>
                <a:uFillTx/>
                <a:latin typeface="Helvetica Neue" panose="02000503000000020004"/>
                <a:ea typeface="+mn-ea"/>
                <a:cs typeface="+mn-cs"/>
              </a:rPr>
              <a:t>。</a:t>
            </a:r>
            <a:endParaRPr kumimoji="0" lang="en-US" altLang="zh-CN" sz="2220" b="0" i="0" u="none" strike="noStrike" kern="0" cap="none" spc="0" normalizeH="0" baseline="0" noProof="0" dirty="0">
              <a:ln>
                <a:noFill/>
              </a:ln>
              <a:solidFill>
                <a:schemeClr val="tx1"/>
              </a:solidFill>
              <a:effectLst/>
              <a:uLnTx/>
              <a:uFillTx/>
              <a:latin typeface="Helvetica Neue" panose="02000503000000020004"/>
              <a:ea typeface="+mn-ea"/>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Tx/>
              <a:buFont typeface="Wingdings" pitchFamily="2" charset="2"/>
              <a:buChar char="l"/>
              <a:tabLst/>
              <a:defRPr/>
            </a:pPr>
            <a:endParaRPr kumimoji="0" lang="zh-CN" altLang="en-US" sz="2220" b="0" i="0" u="none" strike="noStrike" kern="0" cap="none" spc="0" normalizeH="0" baseline="0" noProof="0" dirty="0">
              <a:ln>
                <a:noFill/>
              </a:ln>
              <a:solidFill>
                <a:schemeClr val="tx1"/>
              </a:solidFill>
              <a:effectLst/>
              <a:uLnTx/>
              <a:uFillTx/>
              <a:latin typeface="+mn-lt"/>
              <a:ea typeface="+mn-ea"/>
              <a:cs typeface="+mn-cs"/>
            </a:endParaRPr>
          </a:p>
        </p:txBody>
      </p:sp>
      <p:pic>
        <p:nvPicPr>
          <p:cNvPr id="7" name="Picture 4" descr="ImageN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6132" y="4357694"/>
            <a:ext cx="3862869" cy="2009093"/>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11"/>
          <p:cNvSpPr txBox="1"/>
          <p:nvPr/>
        </p:nvSpPr>
        <p:spPr>
          <a:xfrm>
            <a:off x="4167174" y="5929330"/>
            <a:ext cx="2643206" cy="299085"/>
          </a:xfrm>
          <a:prstGeom prst="rect">
            <a:avLst/>
          </a:prstGeom>
          <a:noFill/>
        </p:spPr>
        <p:txBody>
          <a:bodyPr wrap="square">
            <a:spAutoFit/>
          </a:bodyPr>
          <a:lstStyle/>
          <a:p>
            <a:r>
              <a:rPr lang="zh-CN" altLang="en-US" sz="1350" dirty="0"/>
              <a:t>https://devopedia.org/imagenet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3BC5D9-2D3D-7942-9A31-93333E77EC84}"/>
              </a:ext>
            </a:extLst>
          </p:cNvPr>
          <p:cNvSpPr>
            <a:spLocks noGrp="1"/>
          </p:cNvSpPr>
          <p:nvPr>
            <p:ph type="title"/>
          </p:nvPr>
        </p:nvSpPr>
        <p:spPr/>
        <p:txBody>
          <a:bodyPr/>
          <a:lstStyle/>
          <a:p>
            <a:r>
              <a:rPr kumimoji="1" lang="zh-CN" altLang="en-US" dirty="0"/>
              <a:t>总结什么是</a:t>
            </a:r>
            <a:r>
              <a:rPr kumimoji="1" lang="en-US" altLang="zh-CN" dirty="0"/>
              <a:t>CNN</a:t>
            </a:r>
            <a:endParaRPr kumimoji="1" lang="zh-CN" altLang="en-US" dirty="0"/>
          </a:p>
        </p:txBody>
      </p:sp>
      <p:sp>
        <p:nvSpPr>
          <p:cNvPr id="3" name="灯片编号占位符 2">
            <a:extLst>
              <a:ext uri="{FF2B5EF4-FFF2-40B4-BE49-F238E27FC236}">
                <a16:creationId xmlns:a16="http://schemas.microsoft.com/office/drawing/2014/main" id="{F82A737E-A7DF-A749-963A-B0E596911016}"/>
              </a:ext>
            </a:extLst>
          </p:cNvPr>
          <p:cNvSpPr>
            <a:spLocks noGrp="1"/>
          </p:cNvSpPr>
          <p:nvPr>
            <p:ph type="sldNum" sz="quarter" idx="12"/>
          </p:nvPr>
        </p:nvSpPr>
        <p:spPr/>
        <p:txBody>
          <a:bodyPr/>
          <a:lstStyle/>
          <a:p>
            <a:fld id="{0C913308-F349-4B6D-A68A-DD1791B4A57B}" type="slidenum">
              <a:rPr lang="zh-CN" altLang="en-US" smtClean="0">
                <a:solidFill>
                  <a:prstClr val="black"/>
                </a:solidFill>
              </a:rPr>
              <a:pPr/>
              <a:t>25</a:t>
            </a:fld>
            <a:endParaRPr lang="zh-CN" altLang="en-US">
              <a:solidFill>
                <a:prstClr val="black"/>
              </a:solidFill>
            </a:endParaRPr>
          </a:p>
        </p:txBody>
      </p:sp>
      <p:pic>
        <p:nvPicPr>
          <p:cNvPr id="4" name="什么是CNN.mov" descr="什么是CNN.mov">
            <a:hlinkClick r:id="" action="ppaction://media"/>
            <a:extLst>
              <a:ext uri="{FF2B5EF4-FFF2-40B4-BE49-F238E27FC236}">
                <a16:creationId xmlns:a16="http://schemas.microsoft.com/office/drawing/2014/main" id="{990C8E76-97D2-0844-AE1D-7315115A2EF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703512" y="1412776"/>
            <a:ext cx="8469904" cy="4756601"/>
          </a:xfrm>
          <a:prstGeom prst="rect">
            <a:avLst/>
          </a:prstGeom>
        </p:spPr>
      </p:pic>
    </p:spTree>
    <p:extLst>
      <p:ext uri="{BB962C8B-B14F-4D97-AF65-F5344CB8AC3E}">
        <p14:creationId xmlns:p14="http://schemas.microsoft.com/office/powerpoint/2010/main" val="2261142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19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a:xfrm>
            <a:off x="4595284" y="6477000"/>
            <a:ext cx="2844800" cy="304800"/>
          </a:xfrm>
        </p:spPr>
        <p:txBody>
          <a:bodyPr/>
          <a:lstStyle/>
          <a:p>
            <a:fld id="{0C913308-F349-4B6D-A68A-DD1791B4A57B}" type="slidenum">
              <a:rPr lang="zh-CN" altLang="en-US" smtClean="0">
                <a:sym typeface="Arial" panose="020B0604020202020204" pitchFamily="34" charset="0"/>
              </a:rPr>
              <a:pPr/>
              <a:t>26</a:t>
            </a:fld>
            <a:endParaRPr lang="zh-CN" altLang="en-US">
              <a:sym typeface="Arial" panose="020B0604020202020204" pitchFamily="34" charset="0"/>
            </a:endParaRPr>
          </a:p>
        </p:txBody>
      </p:sp>
      <p:sp>
        <p:nvSpPr>
          <p:cNvPr id="10" name="文本框 5">
            <a:extLst>
              <a:ext uri="{FF2B5EF4-FFF2-40B4-BE49-F238E27FC236}">
                <a16:creationId xmlns:a16="http://schemas.microsoft.com/office/drawing/2014/main" id="{91920069-2E30-DF87-BED9-4F4262B813B7}"/>
              </a:ext>
            </a:extLst>
          </p:cNvPr>
          <p:cNvSpPr txBox="1"/>
          <p:nvPr/>
        </p:nvSpPr>
        <p:spPr bwMode="auto">
          <a:xfrm>
            <a:off x="3452794" y="4000504"/>
            <a:ext cx="5167563" cy="2034596"/>
          </a:xfrm>
          <a:prstGeom prst="rect">
            <a:avLst/>
          </a:prstGeom>
          <a:noFill/>
          <a:ln w="9525" cap="flat" cmpd="sng" algn="ctr">
            <a:noFill/>
            <a:prstDash val="solid"/>
            <a:headEnd/>
            <a:tailEnd/>
          </a:ln>
          <a:effectLst>
            <a:outerShdw blurRad="40000" dist="20000" dir="5400000" rotWithShape="0">
              <a:srgbClr val="000000">
                <a:alpha val="38000"/>
              </a:srgbClr>
            </a:outerShdw>
          </a:effectLst>
        </p:spPr>
        <p:txBody>
          <a:bodyPr vert="horz" wrap="none" lIns="18000" rIns="18000" rtlCol="0" anchor="ctr">
            <a:spAutoFit/>
          </a:bodyPr>
          <a:lstStyle/>
          <a:p>
            <a:pPr marL="0" marR="0" indent="0" algn="ctr" defTabSz="914400" eaLnBrk="0" fontAlgn="base" latinLnBrk="0" hangingPunct="0">
              <a:lnSpc>
                <a:spcPct val="150000"/>
              </a:lnSpc>
              <a:spcBef>
                <a:spcPts val="0"/>
              </a:spcBef>
              <a:buClrTx/>
              <a:buSzTx/>
              <a:buFontTx/>
              <a:buNone/>
              <a:tabLst/>
            </a:pPr>
            <a:r>
              <a:rPr kumimoji="0" lang="en-US" altLang="zh-CN" sz="9600" b="1" i="0" u="none" strike="noStrike" kern="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Times New Roman" pitchFamily="18" charset="0"/>
                <a:sym typeface="Arial" panose="020B0604020202020204" pitchFamily="34" charset="0"/>
              </a:rPr>
              <a:t>THANKS</a:t>
            </a:r>
            <a:endParaRPr kumimoji="0" lang="zh-CN" altLang="en-US" sz="9600" b="1" i="0" u="none" strike="noStrike" kern="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Times New Roman" pitchFamily="18" charset="0"/>
              <a:sym typeface="Arial" panose="020B0604020202020204" pitchFamily="34" charset="0"/>
            </a:endParaRPr>
          </a:p>
        </p:txBody>
      </p:sp>
      <p:pic>
        <p:nvPicPr>
          <p:cNvPr id="1025" name="Picture 1"/>
          <p:cNvPicPr>
            <a:picLocks noChangeAspect="1" noChangeArrowheads="1"/>
          </p:cNvPicPr>
          <p:nvPr/>
        </p:nvPicPr>
        <p:blipFill>
          <a:blip r:embed="rId2"/>
          <a:srcRect/>
          <a:stretch>
            <a:fillRect/>
          </a:stretch>
        </p:blipFill>
        <p:spPr bwMode="auto">
          <a:xfrm>
            <a:off x="952464" y="1071546"/>
            <a:ext cx="10344150" cy="31242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特斯拉股价</a:t>
            </a: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solidFill>
              </a:rPr>
              <a:pPr/>
              <a:t>3</a:t>
            </a:fld>
            <a:endParaRPr lang="zh-CN" altLang="en-US">
              <a:solidFill>
                <a:prstClr val="black"/>
              </a:solidFill>
            </a:endParaRPr>
          </a:p>
        </p:txBody>
      </p:sp>
      <p:pic>
        <p:nvPicPr>
          <p:cNvPr id="1026" name="Picture 2"/>
          <p:cNvPicPr>
            <a:picLocks noChangeAspect="1" noChangeArrowheads="1"/>
          </p:cNvPicPr>
          <p:nvPr/>
        </p:nvPicPr>
        <p:blipFill>
          <a:blip r:embed="rId2"/>
          <a:srcRect/>
          <a:stretch>
            <a:fillRect/>
          </a:stretch>
        </p:blipFill>
        <p:spPr bwMode="auto">
          <a:xfrm>
            <a:off x="57192" y="1428736"/>
            <a:ext cx="12039600" cy="3686175"/>
          </a:xfrm>
          <a:prstGeom prst="rect">
            <a:avLst/>
          </a:prstGeom>
          <a:noFill/>
          <a:ln w="9525">
            <a:noFill/>
            <a:miter lim="800000"/>
            <a:headEnd/>
            <a:tailEnd/>
          </a:ln>
          <a:effectLst/>
        </p:spPr>
      </p:pic>
      <p:sp>
        <p:nvSpPr>
          <p:cNvPr id="5" name="标题 1"/>
          <p:cNvSpPr txBox="1">
            <a:spLocks/>
          </p:cNvSpPr>
          <p:nvPr/>
        </p:nvSpPr>
        <p:spPr bwMode="gray">
          <a:xfrm>
            <a:off x="4381488" y="5357826"/>
            <a:ext cx="3071834"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rPr>
              <a:t>特斯拉股票走势</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特斯拉自动驾驶</a:t>
            </a:r>
          </a:p>
        </p:txBody>
      </p:sp>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solidFill>
              </a:rPr>
              <a:pPr/>
              <a:t>4</a:t>
            </a:fld>
            <a:endParaRPr lang="zh-CN" altLang="en-US">
              <a:solidFill>
                <a:prstClr val="black"/>
              </a:solidFill>
            </a:endParaRPr>
          </a:p>
        </p:txBody>
      </p:sp>
      <p:pic>
        <p:nvPicPr>
          <p:cNvPr id="4" name="tesla">
            <a:hlinkClick r:id="" action="ppaction://media"/>
          </p:cNvPr>
          <p:cNvPicPr/>
          <p:nvPr>
            <a:videoFile r:link="rId2"/>
            <p:extLst>
              <p:ext uri="{DAA4B4D4-6D71-4841-9C94-3DE7FCFB9230}">
                <p14:media xmlns:p14="http://schemas.microsoft.com/office/powerpoint/2010/main" r:embed="rId1"/>
              </p:ext>
            </p:extLst>
          </p:nvPr>
        </p:nvPicPr>
        <p:blipFill>
          <a:blip r:embed="rId4"/>
          <a:stretch>
            <a:fillRect/>
          </a:stretch>
        </p:blipFill>
        <p:spPr>
          <a:xfrm>
            <a:off x="1238216" y="1357298"/>
            <a:ext cx="9144000" cy="4872990"/>
          </a:xfrm>
          <a:prstGeom prst="rect">
            <a:avLst/>
          </a:prstGeom>
        </p:spPr>
      </p:pic>
    </p:spTree>
  </p:cSld>
  <p:clrMapOvr>
    <a:masterClrMapping/>
  </p:clrMapOvr>
  <p:timing>
    <p:tnLst>
      <p:par>
        <p:cTn id="1" dur="indefinite" restart="never" nodeType="tmRoot">
          <p:childTnLst>
            <p:video fullScrn="1">
              <p:cMediaNode>
                <p:cTn id="2" fill="hold" display="1">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lnSpc>
                <a:spcPct val="150000"/>
              </a:lnSpc>
            </a:pPr>
            <a:fld id="{0C913308-F349-4B6D-A68A-DD1791B4A57B}" type="slidenum">
              <a:rPr lang="zh-CN" altLang="en-US" smtClean="0">
                <a:solidFill>
                  <a:prstClr val="black"/>
                </a:solidFill>
                <a:latin typeface="Arial" panose="020B0604020202020204" pitchFamily="34" charset="0"/>
                <a:ea typeface="微软雅黑" panose="020B0503020204020204" pitchFamily="34" charset="-122"/>
                <a:sym typeface="Arial" panose="020B0604020202020204" pitchFamily="34" charset="0"/>
              </a:rPr>
              <a:pPr>
                <a:lnSpc>
                  <a:spcPct val="150000"/>
                </a:lnSpc>
              </a:pPr>
              <a:t>5</a:t>
            </a:fld>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8">
            <a:extLst>
              <a:ext uri="{FF2B5EF4-FFF2-40B4-BE49-F238E27FC236}">
                <a16:creationId xmlns:a16="http://schemas.microsoft.com/office/drawing/2014/main" id="{CF000776-8FE4-B2EE-BF26-1C5D79625E7E}"/>
              </a:ext>
            </a:extLst>
          </p:cNvPr>
          <p:cNvGrpSpPr/>
          <p:nvPr/>
        </p:nvGrpSpPr>
        <p:grpSpPr>
          <a:xfrm>
            <a:off x="4722645" y="1420304"/>
            <a:ext cx="6511197" cy="3437456"/>
            <a:chOff x="4722645" y="1140198"/>
            <a:chExt cx="6511197" cy="3437456"/>
          </a:xfrm>
        </p:grpSpPr>
        <p:grpSp>
          <p:nvGrpSpPr>
            <p:cNvPr id="12" name="组合 11">
              <a:extLst>
                <a:ext uri="{FF2B5EF4-FFF2-40B4-BE49-F238E27FC236}">
                  <a16:creationId xmlns:a16="http://schemas.microsoft.com/office/drawing/2014/main" id="{ED6DA4CB-98E9-50CF-805A-BC79BC000AFE}"/>
                </a:ext>
              </a:extLst>
            </p:cNvPr>
            <p:cNvGrpSpPr/>
            <p:nvPr/>
          </p:nvGrpSpPr>
          <p:grpSpPr>
            <a:xfrm>
              <a:off x="4722645" y="1140198"/>
              <a:ext cx="6511197" cy="824456"/>
              <a:chOff x="4722645" y="1140198"/>
              <a:chExt cx="6511197" cy="824456"/>
            </a:xfrm>
          </p:grpSpPr>
          <p:sp>
            <p:nvSpPr>
              <p:cNvPr id="3" name="文本框 13"/>
              <p:cNvSpPr txBox="1"/>
              <p:nvPr/>
            </p:nvSpPr>
            <p:spPr>
              <a:xfrm>
                <a:off x="5595934" y="1140198"/>
                <a:ext cx="5637908" cy="824456"/>
              </a:xfrm>
              <a:prstGeom prst="rect">
                <a:avLst/>
              </a:prstGeom>
              <a:noFill/>
            </p:spPr>
            <p:txBody>
              <a:bodyPr wrap="square" rtlCol="0">
                <a:spAutoFit/>
              </a:bodyPr>
              <a:lstStyle/>
              <a:p>
                <a:pPr>
                  <a:lnSpc>
                    <a:spcPct val="150000"/>
                  </a:lnSpc>
                  <a:defRPr/>
                </a:pPr>
                <a:r>
                  <a:rPr lang="zh-CN" altLang="en-US" sz="3600" b="1" dirty="0">
                    <a:solidFill>
                      <a:srgbClr val="16356D"/>
                    </a:solidFill>
                    <a:latin typeface="Arial" panose="020B0604020202020204" pitchFamily="34" charset="0"/>
                    <a:ea typeface="微软雅黑" panose="020B0503020204020204" pitchFamily="34" charset="-122"/>
                    <a:sym typeface="Arial" panose="020B0604020202020204" pitchFamily="34" charset="0"/>
                  </a:rPr>
                  <a:t>卷积与卷积运算</a:t>
                </a:r>
              </a:p>
            </p:txBody>
          </p:sp>
          <p:sp>
            <p:nvSpPr>
              <p:cNvPr id="6" name="圆角矩形 5"/>
              <p:cNvSpPr/>
              <p:nvPr/>
            </p:nvSpPr>
            <p:spPr>
              <a:xfrm>
                <a:off x="4722645" y="1311822"/>
                <a:ext cx="746250" cy="594406"/>
              </a:xfrm>
              <a:prstGeom prst="roundRect">
                <a:avLst/>
              </a:prstGeom>
              <a:gradFill>
                <a:gsLst>
                  <a:gs pos="100000">
                    <a:srgbClr val="0070C0"/>
                  </a:gs>
                  <a:gs pos="57000">
                    <a:srgbClr val="16356D"/>
                  </a:gs>
                </a:gsLst>
                <a:lin ang="13200000" scaled="0"/>
              </a:gradFill>
              <a:ln>
                <a:noFill/>
              </a:ln>
              <a:effectLst>
                <a:outerShdw blurRad="25400" dist="50800" dir="2700000" algn="tl" rotWithShape="0">
                  <a:schemeClr val="tx1">
                    <a:lumMod val="50000"/>
                    <a:lumOff val="50000"/>
                    <a:alpha val="5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en-US" altLang="zh-CN" sz="3600" b="1" i="1" dirty="0">
                    <a:effectLst>
                      <a:innerShdw blurRad="63500" dist="101600" dir="13500000">
                        <a:prstClr val="black">
                          <a:alpha val="50000"/>
                        </a:prstClr>
                      </a:innerShdw>
                    </a:effectLst>
                    <a:latin typeface="Arial" panose="020B0604020202020204" pitchFamily="34" charset="0"/>
                    <a:ea typeface="微软雅黑" panose="020B0503020204020204" pitchFamily="34" charset="-122"/>
                    <a:cs typeface="Microsoft YaHei" charset="-122"/>
                    <a:sym typeface="Arial" panose="020B0604020202020204" pitchFamily="34" charset="0"/>
                  </a:rPr>
                  <a:t>1</a:t>
                </a:r>
                <a:endParaRPr kumimoji="1" lang="zh-CN" altLang="en-US" sz="3600" b="1" i="1" dirty="0">
                  <a:effectLst>
                    <a:innerShdw blurRad="63500" dist="101600" dir="13500000">
                      <a:prstClr val="black">
                        <a:alpha val="50000"/>
                      </a:prstClr>
                    </a:innerShdw>
                  </a:effectLst>
                  <a:latin typeface="Arial" panose="020B0604020202020204" pitchFamily="34" charset="0"/>
                  <a:ea typeface="微软雅黑" panose="020B0503020204020204" pitchFamily="34" charset="-122"/>
                  <a:cs typeface="Microsoft YaHei" charset="-122"/>
                  <a:sym typeface="Arial" panose="020B0604020202020204" pitchFamily="34" charset="0"/>
                </a:endParaRPr>
              </a:p>
            </p:txBody>
          </p:sp>
        </p:grpSp>
        <p:grpSp>
          <p:nvGrpSpPr>
            <p:cNvPr id="13" name="组合 12">
              <a:extLst>
                <a:ext uri="{FF2B5EF4-FFF2-40B4-BE49-F238E27FC236}">
                  <a16:creationId xmlns:a16="http://schemas.microsoft.com/office/drawing/2014/main" id="{AE21C234-30A2-98AF-106C-ED14AB27EAF7}"/>
                </a:ext>
              </a:extLst>
            </p:cNvPr>
            <p:cNvGrpSpPr/>
            <p:nvPr/>
          </p:nvGrpSpPr>
          <p:grpSpPr>
            <a:xfrm>
              <a:off x="4722645" y="2005886"/>
              <a:ext cx="6511197" cy="824456"/>
              <a:chOff x="4722645" y="1692943"/>
              <a:chExt cx="6511197" cy="824456"/>
            </a:xfrm>
          </p:grpSpPr>
          <p:sp>
            <p:nvSpPr>
              <p:cNvPr id="4" name="文本框 14"/>
              <p:cNvSpPr txBox="1"/>
              <p:nvPr/>
            </p:nvSpPr>
            <p:spPr>
              <a:xfrm>
                <a:off x="5595934" y="1692943"/>
                <a:ext cx="5637908" cy="824456"/>
              </a:xfrm>
              <a:prstGeom prst="rect">
                <a:avLst/>
              </a:prstGeom>
              <a:noFill/>
            </p:spPr>
            <p:txBody>
              <a:bodyPr wrap="square" rtlCol="0">
                <a:spAutoFit/>
              </a:bodyPr>
              <a:lstStyle/>
              <a:p>
                <a:pPr>
                  <a:lnSpc>
                    <a:spcPct val="150000"/>
                  </a:lnSpc>
                  <a:defRPr/>
                </a:pPr>
                <a:r>
                  <a:rPr lang="en-US" altLang="zh-CN" sz="3600" b="1" dirty="0">
                    <a:solidFill>
                      <a:srgbClr val="16356D"/>
                    </a:solidFill>
                    <a:latin typeface="Arial" panose="020B0604020202020204" pitchFamily="34" charset="0"/>
                    <a:ea typeface="微软雅黑" panose="020B0503020204020204" pitchFamily="34" charset="-122"/>
                    <a:sym typeface="Arial" panose="020B0604020202020204" pitchFamily="34" charset="0"/>
                  </a:rPr>
                  <a:t>CNN</a:t>
                </a:r>
                <a:r>
                  <a:rPr lang="zh-CN" altLang="en-US" sz="3600" b="1" dirty="0">
                    <a:solidFill>
                      <a:srgbClr val="16356D"/>
                    </a:solidFill>
                    <a:latin typeface="Arial" panose="020B0604020202020204" pitchFamily="34" charset="0"/>
                    <a:ea typeface="微软雅黑" panose="020B0503020204020204" pitchFamily="34" charset="-122"/>
                    <a:sym typeface="Arial" panose="020B0604020202020204" pitchFamily="34" charset="0"/>
                  </a:rPr>
                  <a:t>拓扑结构</a:t>
                </a:r>
              </a:p>
            </p:txBody>
          </p:sp>
          <p:sp>
            <p:nvSpPr>
              <p:cNvPr id="7" name="圆角矩形 6"/>
              <p:cNvSpPr/>
              <p:nvPr/>
            </p:nvSpPr>
            <p:spPr>
              <a:xfrm>
                <a:off x="4722645" y="1907257"/>
                <a:ext cx="746250" cy="552203"/>
              </a:xfrm>
              <a:prstGeom prst="roundRect">
                <a:avLst/>
              </a:prstGeom>
              <a:gradFill>
                <a:gsLst>
                  <a:gs pos="100000">
                    <a:srgbClr val="0070C0"/>
                  </a:gs>
                  <a:gs pos="57000">
                    <a:srgbClr val="16356D"/>
                  </a:gs>
                </a:gsLst>
                <a:lin ang="13200000" scaled="0"/>
              </a:gradFill>
              <a:ln>
                <a:noFill/>
              </a:ln>
              <a:effectLst>
                <a:outerShdw blurRad="25400" dist="50800" dir="2700000" algn="tl" rotWithShape="0">
                  <a:schemeClr val="tx1">
                    <a:lumMod val="50000"/>
                    <a:lumOff val="50000"/>
                    <a:alpha val="5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en-US" altLang="zh-CN" sz="3600" b="1" i="1" dirty="0">
                    <a:effectLst>
                      <a:innerShdw blurRad="63500" dist="101600" dir="13500000">
                        <a:prstClr val="black">
                          <a:alpha val="50000"/>
                        </a:prstClr>
                      </a:innerShdw>
                    </a:effectLst>
                    <a:latin typeface="Arial" panose="020B0604020202020204" pitchFamily="34" charset="0"/>
                    <a:ea typeface="微软雅黑" panose="020B0503020204020204" pitchFamily="34" charset="-122"/>
                    <a:cs typeface="Microsoft YaHei" charset="-122"/>
                    <a:sym typeface="Arial" panose="020B0604020202020204" pitchFamily="34" charset="0"/>
                  </a:rPr>
                  <a:t>2</a:t>
                </a:r>
                <a:endParaRPr kumimoji="1" lang="zh-CN" altLang="en-US" sz="3600" b="1" i="1" dirty="0">
                  <a:effectLst>
                    <a:innerShdw blurRad="63500" dist="101600" dir="13500000">
                      <a:prstClr val="black">
                        <a:alpha val="50000"/>
                      </a:prstClr>
                    </a:innerShdw>
                  </a:effectLst>
                  <a:latin typeface="Arial" panose="020B0604020202020204" pitchFamily="34" charset="0"/>
                  <a:ea typeface="微软雅黑" panose="020B0503020204020204" pitchFamily="34" charset="-122"/>
                  <a:cs typeface="Microsoft YaHei" charset="-122"/>
                  <a:sym typeface="Arial" panose="020B0604020202020204" pitchFamily="34" charset="0"/>
                </a:endParaRPr>
              </a:p>
            </p:txBody>
          </p:sp>
        </p:grpSp>
        <p:grpSp>
          <p:nvGrpSpPr>
            <p:cNvPr id="17" name="组合 16">
              <a:extLst>
                <a:ext uri="{FF2B5EF4-FFF2-40B4-BE49-F238E27FC236}">
                  <a16:creationId xmlns:a16="http://schemas.microsoft.com/office/drawing/2014/main" id="{C98AF4DF-1B8F-1B8D-C766-BD440D23AD9E}"/>
                </a:ext>
              </a:extLst>
            </p:cNvPr>
            <p:cNvGrpSpPr/>
            <p:nvPr/>
          </p:nvGrpSpPr>
          <p:grpSpPr>
            <a:xfrm>
              <a:off x="4722645" y="2863142"/>
              <a:ext cx="5588197" cy="824456"/>
              <a:chOff x="4722645" y="2178548"/>
              <a:chExt cx="5588197" cy="824456"/>
            </a:xfrm>
          </p:grpSpPr>
          <p:sp>
            <p:nvSpPr>
              <p:cNvPr id="5" name="文本框 15"/>
              <p:cNvSpPr txBox="1"/>
              <p:nvPr/>
            </p:nvSpPr>
            <p:spPr>
              <a:xfrm>
                <a:off x="5595934" y="2178548"/>
                <a:ext cx="4714908" cy="824456"/>
              </a:xfrm>
              <a:prstGeom prst="rect">
                <a:avLst/>
              </a:prstGeom>
              <a:noFill/>
            </p:spPr>
            <p:txBody>
              <a:bodyPr wrap="square" rtlCol="0">
                <a:spAutoFit/>
              </a:bodyPr>
              <a:lstStyle/>
              <a:p>
                <a:pPr>
                  <a:lnSpc>
                    <a:spcPct val="150000"/>
                  </a:lnSpc>
                  <a:defRPr/>
                </a:pPr>
                <a:r>
                  <a:rPr lang="zh-CN" altLang="en-US" sz="3600" b="1" dirty="0">
                    <a:solidFill>
                      <a:srgbClr val="16356D"/>
                    </a:solidFill>
                    <a:latin typeface="Arial" panose="020B0604020202020204" pitchFamily="34" charset="0"/>
                    <a:ea typeface="微软雅黑" panose="020B0503020204020204" pitchFamily="34" charset="-122"/>
                    <a:sym typeface="Arial" panose="020B0604020202020204" pitchFamily="34" charset="0"/>
                  </a:rPr>
                  <a:t>编程实现</a:t>
                </a:r>
              </a:p>
            </p:txBody>
          </p:sp>
          <p:sp>
            <p:nvSpPr>
              <p:cNvPr id="8" name="圆角矩形 7"/>
              <p:cNvSpPr/>
              <p:nvPr/>
            </p:nvSpPr>
            <p:spPr>
              <a:xfrm>
                <a:off x="4722645" y="2392862"/>
                <a:ext cx="746250" cy="560764"/>
              </a:xfrm>
              <a:prstGeom prst="roundRect">
                <a:avLst/>
              </a:prstGeom>
              <a:gradFill>
                <a:gsLst>
                  <a:gs pos="100000">
                    <a:srgbClr val="0070C0"/>
                  </a:gs>
                  <a:gs pos="57000">
                    <a:srgbClr val="16356D"/>
                  </a:gs>
                </a:gsLst>
                <a:lin ang="13200000" scaled="0"/>
              </a:gradFill>
              <a:ln>
                <a:noFill/>
              </a:ln>
              <a:effectLst>
                <a:outerShdw blurRad="25400" dist="50800" dir="2700000" algn="tl" rotWithShape="0">
                  <a:schemeClr val="tx1">
                    <a:lumMod val="50000"/>
                    <a:lumOff val="50000"/>
                    <a:alpha val="5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en-US" altLang="zh-CN" sz="3600" b="1" i="1" dirty="0">
                    <a:effectLst>
                      <a:innerShdw blurRad="63500" dist="101600" dir="13500000">
                        <a:prstClr val="black">
                          <a:alpha val="50000"/>
                        </a:prstClr>
                      </a:innerShdw>
                    </a:effectLst>
                    <a:latin typeface="Arial" panose="020B0604020202020204" pitchFamily="34" charset="0"/>
                    <a:ea typeface="微软雅黑" panose="020B0503020204020204" pitchFamily="34" charset="-122"/>
                    <a:cs typeface="Microsoft YaHei" charset="-122"/>
                    <a:sym typeface="Arial" panose="020B0604020202020204" pitchFamily="34" charset="0"/>
                  </a:rPr>
                  <a:t>3</a:t>
                </a:r>
                <a:endParaRPr kumimoji="1" lang="zh-CN" altLang="en-US" sz="3600" b="1" i="1" dirty="0">
                  <a:effectLst>
                    <a:innerShdw blurRad="63500" dist="101600" dir="13500000">
                      <a:prstClr val="black">
                        <a:alpha val="50000"/>
                      </a:prstClr>
                    </a:innerShdw>
                  </a:effectLst>
                  <a:latin typeface="Arial" panose="020B0604020202020204" pitchFamily="34" charset="0"/>
                  <a:ea typeface="微软雅黑" panose="020B0503020204020204" pitchFamily="34" charset="-122"/>
                  <a:cs typeface="Microsoft YaHei" charset="-122"/>
                  <a:sym typeface="Arial" panose="020B0604020202020204" pitchFamily="34" charset="0"/>
                </a:endParaRPr>
              </a:p>
            </p:txBody>
          </p:sp>
        </p:grpSp>
        <p:sp>
          <p:nvSpPr>
            <p:cNvPr id="10" name="文本框 18">
              <a:extLst>
                <a:ext uri="{FF2B5EF4-FFF2-40B4-BE49-F238E27FC236}">
                  <a16:creationId xmlns:a16="http://schemas.microsoft.com/office/drawing/2014/main" id="{51C27510-2A48-8C45-A43F-346CF9065D45}"/>
                </a:ext>
              </a:extLst>
            </p:cNvPr>
            <p:cNvSpPr txBox="1"/>
            <p:nvPr/>
          </p:nvSpPr>
          <p:spPr>
            <a:xfrm>
              <a:off x="5667372" y="3753198"/>
              <a:ext cx="3214710" cy="824456"/>
            </a:xfrm>
            <a:prstGeom prst="rect">
              <a:avLst/>
            </a:prstGeom>
            <a:noFill/>
          </p:spPr>
          <p:txBody>
            <a:bodyPr wrap="square" rtlCol="0">
              <a:spAutoFit/>
            </a:bodyPr>
            <a:lstStyle/>
            <a:p>
              <a:pPr>
                <a:lnSpc>
                  <a:spcPct val="150000"/>
                </a:lnSpc>
                <a:defRPr/>
              </a:pPr>
              <a:r>
                <a:rPr lang="zh-CN" altLang="en-US" sz="3600" b="1" dirty="0">
                  <a:solidFill>
                    <a:srgbClr val="16356D"/>
                  </a:solidFill>
                  <a:latin typeface="Arial" panose="020B0604020202020204" pitchFamily="34" charset="0"/>
                  <a:ea typeface="微软雅黑" panose="020B0503020204020204" pitchFamily="34" charset="-122"/>
                  <a:sym typeface="Arial" panose="020B0604020202020204" pitchFamily="34" charset="0"/>
                </a:rPr>
                <a:t>案例分析</a:t>
              </a:r>
            </a:p>
          </p:txBody>
        </p:sp>
      </p:grpSp>
      <p:sp>
        <p:nvSpPr>
          <p:cNvPr id="16" name="文本框 46"/>
          <p:cNvSpPr txBox="1"/>
          <p:nvPr/>
        </p:nvSpPr>
        <p:spPr>
          <a:xfrm>
            <a:off x="1631504" y="2918867"/>
            <a:ext cx="1569660" cy="1190582"/>
          </a:xfrm>
          <a:prstGeom prst="rect">
            <a:avLst/>
          </a:prstGeom>
          <a:noFill/>
        </p:spPr>
        <p:txBody>
          <a:bodyPr wrap="none" rtlCol="0" anchor="ctr">
            <a:spAutoFit/>
          </a:bodyPr>
          <a:lstStyle/>
          <a:p>
            <a:pPr algn="ctr">
              <a:lnSpc>
                <a:spcPct val="150000"/>
              </a:lnSpc>
            </a:pPr>
            <a:r>
              <a:rPr kumimoji="1" lang="zh-CN" altLang="en-US" sz="5400" b="1" dirty="0">
                <a:ln w="15875">
                  <a:noFill/>
                </a:ln>
                <a:latin typeface="Arial" panose="020B0604020202020204" pitchFamily="34" charset="0"/>
                <a:ea typeface="微软雅黑" panose="020B0503020204020204" pitchFamily="34" charset="-122"/>
                <a:cs typeface="Microsoft YaHei" charset="-122"/>
                <a:sym typeface="Arial" panose="020B0604020202020204" pitchFamily="34" charset="0"/>
              </a:rPr>
              <a:t>提纲</a:t>
            </a:r>
          </a:p>
        </p:txBody>
      </p:sp>
      <p:sp>
        <p:nvSpPr>
          <p:cNvPr id="15" name="矩形 14"/>
          <p:cNvSpPr/>
          <p:nvPr/>
        </p:nvSpPr>
        <p:spPr>
          <a:xfrm>
            <a:off x="666750" y="6168073"/>
            <a:ext cx="10858500" cy="377026"/>
          </a:xfrm>
          <a:prstGeom prst="rect">
            <a:avLst/>
          </a:prstGeom>
        </p:spPr>
        <p:txBody>
          <a:bodyPr wrap="square">
            <a:spAutoFit/>
          </a:bodyPr>
          <a:lstStyle/>
          <a:p>
            <a:pPr>
              <a:lnSpc>
                <a:spcPct val="150000"/>
              </a:lnSpc>
            </a:pPr>
            <a:r>
              <a:rPr lang="zh-CN" altLang="en-US" sz="1400" dirty="0">
                <a:latin typeface="Arial" panose="020B0604020202020204" pitchFamily="34" charset="0"/>
                <a:ea typeface="微软雅黑" panose="020B0503020204020204" pitchFamily="34" charset="-122"/>
                <a:sym typeface="Arial" panose="020B0604020202020204" pitchFamily="34" charset="0"/>
              </a:rPr>
              <a:t>课程网址 </a:t>
            </a:r>
            <a:r>
              <a:rPr lang="en-US" altLang="zh-CN" sz="1400" dirty="0">
                <a:latin typeface="Arial" panose="020B0604020202020204" pitchFamily="34" charset="0"/>
                <a:ea typeface="微软雅黑" panose="020B0503020204020204" pitchFamily="34" charset="-122"/>
                <a:sym typeface="Arial" panose="020B0604020202020204" pitchFamily="34" charset="0"/>
              </a:rPr>
              <a:t>https://classroom.zju.edu.cn/coursedetail?course_id=65075&amp;tenant_code=112</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圆角矩形 19">
            <a:extLst>
              <a:ext uri="{FF2B5EF4-FFF2-40B4-BE49-F238E27FC236}">
                <a16:creationId xmlns:a16="http://schemas.microsoft.com/office/drawing/2014/main" id="{CBB90330-BFDB-AA48-B031-D3671164BB36}"/>
              </a:ext>
            </a:extLst>
          </p:cNvPr>
          <p:cNvSpPr/>
          <p:nvPr/>
        </p:nvSpPr>
        <p:spPr>
          <a:xfrm>
            <a:off x="4738678" y="4214818"/>
            <a:ext cx="746250" cy="560764"/>
          </a:xfrm>
          <a:prstGeom prst="roundRect">
            <a:avLst/>
          </a:prstGeom>
          <a:gradFill>
            <a:gsLst>
              <a:gs pos="100000">
                <a:srgbClr val="0070C0"/>
              </a:gs>
              <a:gs pos="57000">
                <a:srgbClr val="16356D"/>
              </a:gs>
            </a:gsLst>
            <a:lin ang="13200000" scaled="0"/>
          </a:gradFill>
          <a:ln>
            <a:noFill/>
          </a:ln>
          <a:effectLst>
            <a:outerShdw blurRad="25400" dist="50800" dir="2700000" algn="tl" rotWithShape="0">
              <a:schemeClr val="tx1">
                <a:lumMod val="50000"/>
                <a:lumOff val="50000"/>
                <a:alpha val="5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en-US" altLang="zh-CN" sz="3600" b="1" i="1" dirty="0">
                <a:effectLst>
                  <a:innerShdw blurRad="63500" dist="101600" dir="13500000">
                    <a:prstClr val="black">
                      <a:alpha val="50000"/>
                    </a:prstClr>
                  </a:innerShdw>
                </a:effectLst>
                <a:latin typeface="Arial" panose="020B0604020202020204" pitchFamily="34" charset="0"/>
                <a:ea typeface="微软雅黑" panose="020B0503020204020204" pitchFamily="34" charset="-122"/>
                <a:cs typeface="Microsoft YaHei" charset="-122"/>
                <a:sym typeface="Arial" panose="020B0604020202020204" pitchFamily="34" charset="0"/>
              </a:rPr>
              <a:t>4</a:t>
            </a:r>
            <a:endParaRPr kumimoji="1" lang="zh-CN" altLang="en-US" sz="3600" b="1" i="1" dirty="0">
              <a:effectLst>
                <a:innerShdw blurRad="63500" dist="101600" dir="13500000">
                  <a:prstClr val="black">
                    <a:alpha val="50000"/>
                  </a:prstClr>
                </a:innerShdw>
              </a:effectLst>
              <a:latin typeface="Arial" panose="020B0604020202020204" pitchFamily="34" charset="0"/>
              <a:ea typeface="微软雅黑" panose="020B0503020204020204" pitchFamily="34" charset="-122"/>
              <a:cs typeface="Microsoft YaHei" charset="-122"/>
              <a:sym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a:spLocks/>
          </p:cNvSpPr>
          <p:nvPr/>
        </p:nvSpPr>
        <p:spPr>
          <a:xfrm>
            <a:off x="3575720" y="2996952"/>
            <a:ext cx="5328592" cy="1152128"/>
          </a:xfrm>
          <a:prstGeom prst="rect">
            <a:avLst/>
          </a:prstGeom>
        </p:spPr>
        <p:txBody>
          <a:bodyPr/>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itchFamily="34" charset="0"/>
              </a:defRPr>
            </a:lvl2pPr>
            <a:lvl3pPr algn="l" rtl="0" eaLnBrk="1" fontAlgn="base" hangingPunct="1">
              <a:spcBef>
                <a:spcPct val="0"/>
              </a:spcBef>
              <a:spcAft>
                <a:spcPct val="0"/>
              </a:spcAft>
              <a:defRPr sz="3200" b="1">
                <a:solidFill>
                  <a:schemeClr val="tx2"/>
                </a:solidFill>
                <a:latin typeface="Verdana" pitchFamily="34" charset="0"/>
              </a:defRPr>
            </a:lvl3pPr>
            <a:lvl4pPr algn="l" rtl="0" eaLnBrk="1" fontAlgn="base" hangingPunct="1">
              <a:spcBef>
                <a:spcPct val="0"/>
              </a:spcBef>
              <a:spcAft>
                <a:spcPct val="0"/>
              </a:spcAft>
              <a:defRPr sz="3200" b="1">
                <a:solidFill>
                  <a:schemeClr val="tx2"/>
                </a:solidFill>
                <a:latin typeface="Verdana" pitchFamily="34" charset="0"/>
              </a:defRPr>
            </a:lvl4pPr>
            <a:lvl5pPr algn="l" rtl="0" eaLnBrk="1" fontAlgn="base" hangingPunct="1">
              <a:spcBef>
                <a:spcPct val="0"/>
              </a:spcBef>
              <a:spcAft>
                <a:spcPct val="0"/>
              </a:spcAft>
              <a:defRPr sz="3200" b="1">
                <a:solidFill>
                  <a:schemeClr val="tx2"/>
                </a:solidFill>
                <a:latin typeface="Verdana" pitchFamily="34" charset="0"/>
              </a:defRPr>
            </a:lvl5pPr>
            <a:lvl6pPr marL="457200" algn="l" rtl="0" eaLnBrk="1" fontAlgn="base" hangingPunct="1">
              <a:spcBef>
                <a:spcPct val="0"/>
              </a:spcBef>
              <a:spcAft>
                <a:spcPct val="0"/>
              </a:spcAft>
              <a:defRPr sz="3200" b="1">
                <a:solidFill>
                  <a:schemeClr val="tx2"/>
                </a:solidFill>
                <a:latin typeface="Verdana" pitchFamily="34" charset="0"/>
              </a:defRPr>
            </a:lvl6pPr>
            <a:lvl7pPr marL="914400" algn="l" rtl="0" eaLnBrk="1" fontAlgn="base" hangingPunct="1">
              <a:spcBef>
                <a:spcPct val="0"/>
              </a:spcBef>
              <a:spcAft>
                <a:spcPct val="0"/>
              </a:spcAft>
              <a:defRPr sz="3200" b="1">
                <a:solidFill>
                  <a:schemeClr val="tx2"/>
                </a:solidFill>
                <a:latin typeface="Verdana" pitchFamily="34" charset="0"/>
              </a:defRPr>
            </a:lvl7pPr>
            <a:lvl8pPr marL="1371600" algn="l" rtl="0" eaLnBrk="1" fontAlgn="base" hangingPunct="1">
              <a:spcBef>
                <a:spcPct val="0"/>
              </a:spcBef>
              <a:spcAft>
                <a:spcPct val="0"/>
              </a:spcAft>
              <a:defRPr sz="3200" b="1">
                <a:solidFill>
                  <a:schemeClr val="tx2"/>
                </a:solidFill>
                <a:latin typeface="Verdana" pitchFamily="34" charset="0"/>
              </a:defRPr>
            </a:lvl8pPr>
            <a:lvl9pPr marL="1828800" algn="l" rtl="0" eaLnBrk="1" fontAlgn="base" hangingPunct="1">
              <a:spcBef>
                <a:spcPct val="0"/>
              </a:spcBef>
              <a:spcAft>
                <a:spcPct val="0"/>
              </a:spcAft>
              <a:defRPr sz="3200" b="1">
                <a:solidFill>
                  <a:schemeClr val="tx2"/>
                </a:solidFill>
                <a:latin typeface="Verdana" pitchFamily="34" charset="0"/>
              </a:defRPr>
            </a:lvl9pPr>
          </a:lstStyle>
          <a:p>
            <a:pPr lvl="0" fontAlgn="auto">
              <a:lnSpc>
                <a:spcPct val="150000"/>
              </a:lnSpc>
              <a:spcAft>
                <a:spcPts val="0"/>
              </a:spcAft>
              <a:defRPr/>
            </a:pPr>
            <a:endParaRPr lang="zh-CN" altLang="en-US" sz="4800" kern="12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标题 1">
            <a:extLst>
              <a:ext uri="{FF2B5EF4-FFF2-40B4-BE49-F238E27FC236}">
                <a16:creationId xmlns:a16="http://schemas.microsoft.com/office/drawing/2014/main" id="{FC4A68E3-F7B2-D7DD-FD0D-FF20F1A07D6F}"/>
              </a:ext>
            </a:extLst>
          </p:cNvPr>
          <p:cNvSpPr>
            <a:spLocks noGrp="1"/>
          </p:cNvSpPr>
          <p:nvPr>
            <p:ph type="title" idx="4294967295"/>
          </p:nvPr>
        </p:nvSpPr>
        <p:spPr>
          <a:xfrm>
            <a:off x="914400" y="2787005"/>
            <a:ext cx="10363200" cy="1362075"/>
          </a:xfrm>
        </p:spPr>
        <p:txBody>
          <a:bodyPr/>
          <a:lstStyle/>
          <a:p>
            <a:pPr algn="ctr">
              <a:lnSpc>
                <a:spcPct val="150000"/>
              </a:lnSpc>
            </a:pPr>
            <a:r>
              <a:rPr lang="zh-CN" altLang="en-US" sz="6600" dirty="0">
                <a:solidFill>
                  <a:srgbClr val="084D90"/>
                </a:solidFill>
                <a:latin typeface="Arial" panose="020B0604020202020204" pitchFamily="34" charset="0"/>
                <a:ea typeface="微软雅黑" panose="020B0503020204020204" pitchFamily="34" charset="-122"/>
                <a:cs typeface="+mn-ea"/>
                <a:sym typeface="Arial" panose="020B0604020202020204" pitchFamily="34" charset="0"/>
              </a:rPr>
              <a:t>卷积与卷积运算</a:t>
            </a:r>
          </a:p>
        </p:txBody>
      </p:sp>
    </p:spTree>
    <p:extLst>
      <p:ext uri="{BB962C8B-B14F-4D97-AF65-F5344CB8AC3E}">
        <p14:creationId xmlns:p14="http://schemas.microsoft.com/office/powerpoint/2010/main" val="627572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pPr/>
              <a:t>7</a:t>
            </a:fld>
            <a:endParaRPr lang="zh-CN" altLang="en-US">
              <a:solidFill>
                <a:prstClr val="black"/>
              </a:solidFill>
            </a:endParaRPr>
          </a:p>
        </p:txBody>
      </p:sp>
      <p:sp>
        <p:nvSpPr>
          <p:cNvPr id="3" name="标题 4">
            <a:extLst>
              <a:ext uri="{FF2B5EF4-FFF2-40B4-BE49-F238E27FC236}">
                <a16:creationId xmlns:a16="http://schemas.microsoft.com/office/drawing/2014/main" id="{9ECE757E-4AE3-22A1-AAE3-BEA6CFBCC2D0}"/>
              </a:ext>
            </a:extLst>
          </p:cNvPr>
          <p:cNvSpPr txBox="1">
            <a:spLocks/>
          </p:cNvSpPr>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什么是卷积</a:t>
            </a:r>
          </a:p>
        </p:txBody>
      </p:sp>
      <p:sp>
        <p:nvSpPr>
          <p:cNvPr id="8" name="矩形 7"/>
          <p:cNvSpPr/>
          <p:nvPr/>
        </p:nvSpPr>
        <p:spPr>
          <a:xfrm>
            <a:off x="4595802" y="1142984"/>
            <a:ext cx="2214578" cy="461665"/>
          </a:xfrm>
          <a:prstGeom prst="rect">
            <a:avLst/>
          </a:prstGeom>
          <a:ln w="3175">
            <a:noFill/>
          </a:ln>
        </p:spPr>
        <p:txBody>
          <a:bodyPr wrap="square">
            <a:spAutoFit/>
          </a:bodyPr>
          <a:lstStyle/>
          <a:p>
            <a:r>
              <a:rPr lang="zh-CN" altLang="en-US" sz="2400" b="1" dirty="0"/>
              <a:t>数学中的卷积</a:t>
            </a:r>
          </a:p>
        </p:txBody>
      </p:sp>
      <p:sp>
        <p:nvSpPr>
          <p:cNvPr id="9" name="矩形 8"/>
          <p:cNvSpPr/>
          <p:nvPr/>
        </p:nvSpPr>
        <p:spPr>
          <a:xfrm>
            <a:off x="166646" y="5214950"/>
            <a:ext cx="1643074" cy="461665"/>
          </a:xfrm>
          <a:prstGeom prst="rect">
            <a:avLst/>
          </a:prstGeom>
          <a:ln w="3175">
            <a:noFill/>
          </a:ln>
        </p:spPr>
        <p:txBody>
          <a:bodyPr wrap="square">
            <a:spAutoFit/>
          </a:bodyPr>
          <a:lstStyle/>
          <a:p>
            <a:r>
              <a:rPr lang="zh-CN" altLang="en-US" sz="2400" b="1" dirty="0"/>
              <a:t>离散函数</a:t>
            </a:r>
          </a:p>
        </p:txBody>
      </p:sp>
      <p:sp>
        <p:nvSpPr>
          <p:cNvPr id="13" name="矩形 12"/>
          <p:cNvSpPr/>
          <p:nvPr/>
        </p:nvSpPr>
        <p:spPr>
          <a:xfrm>
            <a:off x="238084" y="2500306"/>
            <a:ext cx="1643074" cy="461665"/>
          </a:xfrm>
          <a:prstGeom prst="rect">
            <a:avLst/>
          </a:prstGeom>
          <a:ln w="3175">
            <a:noFill/>
          </a:ln>
        </p:spPr>
        <p:txBody>
          <a:bodyPr wrap="square">
            <a:spAutoFit/>
          </a:bodyPr>
          <a:lstStyle/>
          <a:p>
            <a:r>
              <a:rPr lang="zh-CN" altLang="en-US" sz="2400" b="1" dirty="0"/>
              <a:t>连续函数</a:t>
            </a:r>
          </a:p>
        </p:txBody>
      </p:sp>
      <p:pic>
        <p:nvPicPr>
          <p:cNvPr id="48132" name="Picture 4"/>
          <p:cNvPicPr>
            <a:picLocks noChangeAspect="1" noChangeArrowheads="1"/>
          </p:cNvPicPr>
          <p:nvPr/>
        </p:nvPicPr>
        <p:blipFill>
          <a:blip r:embed="rId3"/>
          <a:srcRect/>
          <a:stretch>
            <a:fillRect/>
          </a:stretch>
        </p:blipFill>
        <p:spPr bwMode="auto">
          <a:xfrm>
            <a:off x="2452662" y="1928802"/>
            <a:ext cx="6989285" cy="1928826"/>
          </a:xfrm>
          <a:prstGeom prst="rect">
            <a:avLst/>
          </a:prstGeom>
          <a:noFill/>
          <a:ln w="3175">
            <a:solidFill>
              <a:schemeClr val="tx1"/>
            </a:solidFill>
            <a:miter lim="800000"/>
            <a:headEnd/>
            <a:tailEnd/>
          </a:ln>
          <a:effectLst/>
        </p:spPr>
      </p:pic>
      <p:pic>
        <p:nvPicPr>
          <p:cNvPr id="48133" name="Picture 5"/>
          <p:cNvPicPr>
            <a:picLocks noChangeAspect="1" noChangeArrowheads="1"/>
          </p:cNvPicPr>
          <p:nvPr/>
        </p:nvPicPr>
        <p:blipFill>
          <a:blip r:embed="rId4"/>
          <a:srcRect/>
          <a:stretch>
            <a:fillRect/>
          </a:stretch>
        </p:blipFill>
        <p:spPr bwMode="auto">
          <a:xfrm>
            <a:off x="2452663" y="4214818"/>
            <a:ext cx="7000924" cy="2094394"/>
          </a:xfrm>
          <a:prstGeom prst="rect">
            <a:avLst/>
          </a:prstGeom>
          <a:noFill/>
          <a:ln w="3175">
            <a:solidFill>
              <a:schemeClr val="tx1"/>
            </a:solid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pPr/>
              <a:t>8</a:t>
            </a:fld>
            <a:endParaRPr lang="zh-CN" altLang="en-US">
              <a:solidFill>
                <a:prstClr val="black"/>
              </a:solidFill>
            </a:endParaRPr>
          </a:p>
        </p:txBody>
      </p:sp>
      <p:sp>
        <p:nvSpPr>
          <p:cNvPr id="3" name="标题 4">
            <a:extLst>
              <a:ext uri="{FF2B5EF4-FFF2-40B4-BE49-F238E27FC236}">
                <a16:creationId xmlns:a16="http://schemas.microsoft.com/office/drawing/2014/main" id="{9ECE757E-4AE3-22A1-AAE3-BEA6CFBCC2D0}"/>
              </a:ext>
            </a:extLst>
          </p:cNvPr>
          <p:cNvSpPr txBox="1">
            <a:spLocks/>
          </p:cNvSpPr>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离散卷积案例</a:t>
            </a:r>
          </a:p>
        </p:txBody>
      </p:sp>
      <p:pic>
        <p:nvPicPr>
          <p:cNvPr id="46081" name="Picture 1"/>
          <p:cNvPicPr>
            <a:picLocks noChangeAspect="1" noChangeArrowheads="1"/>
          </p:cNvPicPr>
          <p:nvPr/>
        </p:nvPicPr>
        <p:blipFill>
          <a:blip r:embed="rId3"/>
          <a:srcRect/>
          <a:stretch>
            <a:fillRect/>
          </a:stretch>
        </p:blipFill>
        <p:spPr bwMode="auto">
          <a:xfrm>
            <a:off x="523836" y="1071546"/>
            <a:ext cx="8001056" cy="5505677"/>
          </a:xfrm>
          <a:prstGeom prst="rect">
            <a:avLst/>
          </a:prstGeom>
          <a:noFill/>
          <a:ln w="9525">
            <a:noFill/>
            <a:miter lim="800000"/>
            <a:headEnd/>
            <a:tailEnd/>
          </a:ln>
          <a:effectLst/>
        </p:spPr>
      </p:pic>
      <p:pic>
        <p:nvPicPr>
          <p:cNvPr id="46082" name="Picture 2"/>
          <p:cNvPicPr>
            <a:picLocks noChangeAspect="1" noChangeArrowheads="1"/>
          </p:cNvPicPr>
          <p:nvPr/>
        </p:nvPicPr>
        <p:blipFill>
          <a:blip r:embed="rId4"/>
          <a:srcRect/>
          <a:stretch>
            <a:fillRect/>
          </a:stretch>
        </p:blipFill>
        <p:spPr bwMode="auto">
          <a:xfrm>
            <a:off x="9310710" y="1571612"/>
            <a:ext cx="1960284" cy="2005978"/>
          </a:xfrm>
          <a:prstGeom prst="rect">
            <a:avLst/>
          </a:prstGeom>
          <a:noFill/>
          <a:ln w="9525">
            <a:noFill/>
            <a:miter lim="800000"/>
            <a:headEnd/>
            <a:tailEnd/>
          </a:ln>
          <a:effectLst/>
        </p:spPr>
      </p:pic>
      <p:pic>
        <p:nvPicPr>
          <p:cNvPr id="46083" name="Picture 3"/>
          <p:cNvPicPr>
            <a:picLocks noChangeAspect="1" noChangeArrowheads="1"/>
          </p:cNvPicPr>
          <p:nvPr/>
        </p:nvPicPr>
        <p:blipFill>
          <a:blip r:embed="rId5"/>
          <a:srcRect/>
          <a:stretch>
            <a:fillRect/>
          </a:stretch>
        </p:blipFill>
        <p:spPr bwMode="auto">
          <a:xfrm>
            <a:off x="8953520" y="4000504"/>
            <a:ext cx="2658044" cy="1999466"/>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4">
            <a:extLst>
              <a:ext uri="{FF2B5EF4-FFF2-40B4-BE49-F238E27FC236}">
                <a16:creationId xmlns:a16="http://schemas.microsoft.com/office/drawing/2014/main" id="{9ECE757E-4AE3-22A1-AAE3-BEA6CFBCC2D0}"/>
              </a:ext>
            </a:extLst>
          </p:cNvPr>
          <p:cNvSpPr txBox="1">
            <a:spLocks/>
          </p:cNvSpPr>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感受野</a:t>
            </a:r>
          </a:p>
        </p:txBody>
      </p:sp>
      <p:pic>
        <p:nvPicPr>
          <p:cNvPr id="44033" name="Picture 1"/>
          <p:cNvPicPr>
            <a:picLocks noChangeAspect="1" noChangeArrowheads="1"/>
          </p:cNvPicPr>
          <p:nvPr/>
        </p:nvPicPr>
        <p:blipFill>
          <a:blip r:embed="rId3"/>
          <a:srcRect/>
          <a:stretch>
            <a:fillRect/>
          </a:stretch>
        </p:blipFill>
        <p:spPr bwMode="auto">
          <a:xfrm>
            <a:off x="8882082" y="3071810"/>
            <a:ext cx="2295525" cy="1828800"/>
          </a:xfrm>
          <a:prstGeom prst="rect">
            <a:avLst/>
          </a:prstGeom>
          <a:noFill/>
          <a:ln w="9525">
            <a:noFill/>
            <a:miter lim="800000"/>
            <a:headEnd/>
            <a:tailEnd/>
          </a:ln>
          <a:effectLst/>
        </p:spPr>
      </p:pic>
      <p:pic>
        <p:nvPicPr>
          <p:cNvPr id="44034" name="Picture 2"/>
          <p:cNvPicPr>
            <a:picLocks noChangeAspect="1" noChangeArrowheads="1"/>
          </p:cNvPicPr>
          <p:nvPr/>
        </p:nvPicPr>
        <p:blipFill>
          <a:blip r:embed="rId4"/>
          <a:srcRect/>
          <a:stretch>
            <a:fillRect/>
          </a:stretch>
        </p:blipFill>
        <p:spPr bwMode="auto">
          <a:xfrm>
            <a:off x="380960" y="1142984"/>
            <a:ext cx="8442374" cy="4929222"/>
          </a:xfrm>
          <a:prstGeom prst="rect">
            <a:avLst/>
          </a:prstGeom>
          <a:noFill/>
          <a:ln w="9525">
            <a:noFill/>
            <a:miter lim="800000"/>
            <a:headEnd/>
            <a:tailEnd/>
          </a:ln>
          <a:effectLst/>
        </p:spPr>
      </p:pic>
      <p:sp>
        <p:nvSpPr>
          <p:cNvPr id="5" name="矩形 4"/>
          <p:cNvSpPr/>
          <p:nvPr/>
        </p:nvSpPr>
        <p:spPr>
          <a:xfrm>
            <a:off x="6310314" y="5500702"/>
            <a:ext cx="4857784" cy="369332"/>
          </a:xfrm>
          <a:prstGeom prst="rect">
            <a:avLst/>
          </a:prstGeom>
          <a:ln w="3175">
            <a:noFill/>
          </a:ln>
        </p:spPr>
        <p:txBody>
          <a:bodyPr wrap="square">
            <a:spAutoFit/>
          </a:bodyPr>
          <a:lstStyle/>
          <a:p>
            <a:r>
              <a:rPr lang="zh-CN" altLang="en-US" b="1" dirty="0"/>
              <a:t>颜色数</a:t>
            </a:r>
            <a:r>
              <a:rPr lang="en-US" altLang="zh-CN" b="1" dirty="0"/>
              <a:t>=256*256*256=16777216</a:t>
            </a:r>
            <a:endParaRPr lang="zh-CN" altLang="en-US" b="1"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624,&quot;width&quot;:8325}"/>
  <p:tag name="KSO_WM_BEAUTIFY_FLAG" val=""/>
</p:tagLst>
</file>

<file path=ppt/theme/theme1.xml><?xml version="1.0" encoding="utf-8"?>
<a:theme xmlns:a="http://schemas.openxmlformats.org/drawingml/2006/main" name="1_Finance1_p">
  <a:themeElements>
    <a:clrScheme name="自定义 3">
      <a:dk1>
        <a:sysClr val="windowText" lastClr="000000"/>
      </a:dk1>
      <a:lt1>
        <a:sysClr val="window" lastClr="FFFFFF"/>
      </a:lt1>
      <a:dk2>
        <a:srgbClr val="2F5897"/>
      </a:dk2>
      <a:lt2>
        <a:srgbClr val="E4E9EF"/>
      </a:lt2>
      <a:accent1>
        <a:srgbClr val="6076B4"/>
      </a:accent1>
      <a:accent2>
        <a:srgbClr val="FF5050"/>
      </a:accent2>
      <a:accent3>
        <a:srgbClr val="E68422"/>
      </a:accent3>
      <a:accent4>
        <a:srgbClr val="846648"/>
      </a:accent4>
      <a:accent5>
        <a:srgbClr val="63891F"/>
      </a:accent5>
      <a:accent6>
        <a:srgbClr val="B2B2B2"/>
      </a:accent6>
      <a:hlink>
        <a:srgbClr val="3399FF"/>
      </a:hlink>
      <a:folHlink>
        <a:srgbClr val="63891F"/>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txDef>
      <a:spPr bwMode="auto">
        <a:solidFill>
          <a:srgbClr val="92D050"/>
        </a:solidFill>
        <a:ln w="9525" cap="flat" cmpd="sng" algn="ctr">
          <a:solidFill>
            <a:srgbClr val="217BB2">
              <a:shade val="95000"/>
              <a:satMod val="105000"/>
            </a:srgbClr>
          </a:solidFill>
          <a:prstDash val="solid"/>
          <a:headEnd/>
          <a:tailEnd/>
        </a:ln>
        <a:effectLst>
          <a:outerShdw blurRad="40000" dist="20000" dir="5400000" rotWithShape="0">
            <a:srgbClr val="000000">
              <a:alpha val="38000"/>
            </a:srgbClr>
          </a:outerShdw>
        </a:effectLst>
      </a:spPr>
      <a:bodyPr vert="eaVert" lIns="18000" rIns="18000" anchor="ctr"/>
      <a:lstStyle>
        <a:defPPr marL="0" marR="0" indent="0" algn="ctr" defTabSz="914400" eaLnBrk="0" fontAlgn="base" latinLnBrk="0" hangingPunct="0">
          <a:lnSpc>
            <a:spcPct val="120000"/>
          </a:lnSpc>
          <a:spcBef>
            <a:spcPts val="600"/>
          </a:spcBef>
          <a:spcAft>
            <a:spcPct val="0"/>
          </a:spcAft>
          <a:buClrTx/>
          <a:buSzTx/>
          <a:buFontTx/>
          <a:buNone/>
          <a:tabLst/>
          <a:defRPr kumimoji="0" sz="2400" b="1" i="0" u="none" strike="noStrike" kern="0" cap="none" spc="0" normalizeH="0" baseline="0" noProof="0" dirty="0" smtClean="0">
            <a:ln>
              <a:noFill/>
            </a:ln>
            <a:solidFill>
              <a:srgbClr val="000000"/>
            </a:solidFill>
            <a:effectLst/>
            <a:uLnTx/>
            <a:uFillTx/>
            <a:latin typeface="楷体" pitchFamily="49" charset="-122"/>
            <a:ea typeface="楷体" pitchFamily="49" charset="-122"/>
            <a:cs typeface="Times New Roman" pitchFamily="18" charset="0"/>
          </a:defRPr>
        </a:defPPr>
      </a:lstStyle>
    </a:txDef>
  </a:objectDefaults>
  <a:extraClrSchemeLst>
    <a:extraClrScheme>
      <a:clrScheme name="Finance1_p 1">
        <a:dk1>
          <a:srgbClr val="000000"/>
        </a:dk1>
        <a:lt1>
          <a:srgbClr val="FFFFFF"/>
        </a:lt1>
        <a:dk2>
          <a:srgbClr val="294E91"/>
        </a:dk2>
        <a:lt2>
          <a:srgbClr val="969696"/>
        </a:lt2>
        <a:accent1>
          <a:srgbClr val="8CBE00"/>
        </a:accent1>
        <a:accent2>
          <a:srgbClr val="809DD0"/>
        </a:accent2>
        <a:accent3>
          <a:srgbClr val="FFFFFF"/>
        </a:accent3>
        <a:accent4>
          <a:srgbClr val="000000"/>
        </a:accent4>
        <a:accent5>
          <a:srgbClr val="C5DBAA"/>
        </a:accent5>
        <a:accent6>
          <a:srgbClr val="738EBC"/>
        </a:accent6>
        <a:hlink>
          <a:srgbClr val="7FAD7F"/>
        </a:hlink>
        <a:folHlink>
          <a:srgbClr val="C0C0C0"/>
        </a:folHlink>
      </a:clrScheme>
      <a:clrMap bg1="lt1" tx1="dk1" bg2="lt2" tx2="dk2" accent1="accent1" accent2="accent2" accent3="accent3" accent4="accent4" accent5="accent5" accent6="accent6" hlink="hlink" folHlink="folHlink"/>
    </a:extraClrScheme>
    <a:extraClrScheme>
      <a:clrScheme name="Finance1_p 2">
        <a:dk1>
          <a:srgbClr val="000000"/>
        </a:dk1>
        <a:lt1>
          <a:srgbClr val="FFFFFF"/>
        </a:lt1>
        <a:dk2>
          <a:srgbClr val="1C4C80"/>
        </a:dk2>
        <a:lt2>
          <a:srgbClr val="969696"/>
        </a:lt2>
        <a:accent1>
          <a:srgbClr val="317A43"/>
        </a:accent1>
        <a:accent2>
          <a:srgbClr val="A8C28E"/>
        </a:accent2>
        <a:accent3>
          <a:srgbClr val="FFFFFF"/>
        </a:accent3>
        <a:accent4>
          <a:srgbClr val="000000"/>
        </a:accent4>
        <a:accent5>
          <a:srgbClr val="ADBEB0"/>
        </a:accent5>
        <a:accent6>
          <a:srgbClr val="98B080"/>
        </a:accent6>
        <a:hlink>
          <a:srgbClr val="C0B24E"/>
        </a:hlink>
        <a:folHlink>
          <a:srgbClr val="C0C0C0"/>
        </a:folHlink>
      </a:clrScheme>
      <a:clrMap bg1="lt1" tx1="dk1" bg2="lt2" tx2="dk2" accent1="accent1" accent2="accent2" accent3="accent3" accent4="accent4" accent5="accent5" accent6="accent6" hlink="hlink" folHlink="folHlink"/>
    </a:extraClrScheme>
    <a:extraClrScheme>
      <a:clrScheme name="Finance1_p 3">
        <a:dk1>
          <a:srgbClr val="000000"/>
        </a:dk1>
        <a:lt1>
          <a:srgbClr val="FFFFFF"/>
        </a:lt1>
        <a:dk2>
          <a:srgbClr val="2D2D9D"/>
        </a:dk2>
        <a:lt2>
          <a:srgbClr val="969696"/>
        </a:lt2>
        <a:accent1>
          <a:srgbClr val="1A71B2"/>
        </a:accent1>
        <a:accent2>
          <a:srgbClr val="AAAA54"/>
        </a:accent2>
        <a:accent3>
          <a:srgbClr val="FFFFFF"/>
        </a:accent3>
        <a:accent4>
          <a:srgbClr val="000000"/>
        </a:accent4>
        <a:accent5>
          <a:srgbClr val="ABBBD5"/>
        </a:accent5>
        <a:accent6>
          <a:srgbClr val="9A9A4B"/>
        </a:accent6>
        <a:hlink>
          <a:srgbClr val="678BC1"/>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40891</TotalTime>
  <Words>743</Words>
  <Application>Microsoft Macintosh PowerPoint</Application>
  <PresentationFormat>宽屏</PresentationFormat>
  <Paragraphs>125</Paragraphs>
  <Slides>26</Slides>
  <Notes>11</Notes>
  <HiddenSlides>0</HiddenSlides>
  <MMClips>3</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Arial</vt:lpstr>
      <vt:lpstr>Calibri</vt:lpstr>
      <vt:lpstr>Helvetica Neue</vt:lpstr>
      <vt:lpstr>Times New Roman</vt:lpstr>
      <vt:lpstr>Verdana</vt:lpstr>
      <vt:lpstr>Wingdings</vt:lpstr>
      <vt:lpstr>1_Finance1_p</vt:lpstr>
      <vt:lpstr>卷积神经网络</vt:lpstr>
      <vt:lpstr>PowerPoint 演示文稿</vt:lpstr>
      <vt:lpstr>特斯拉股价</vt:lpstr>
      <vt:lpstr>特斯拉自动驾驶</vt:lpstr>
      <vt:lpstr>PowerPoint 演示文稿</vt:lpstr>
      <vt:lpstr>卷积与卷积运算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CNN拓扑结构</vt:lpstr>
      <vt:lpstr>最简单的CNN</vt:lpstr>
      <vt:lpstr>池化</vt:lpstr>
      <vt:lpstr>展平与独热码</vt:lpstr>
      <vt:lpstr>CNN的实现过程</vt:lpstr>
      <vt:lpstr>CNN本质-层次特征学习</vt:lpstr>
      <vt:lpstr>CNN代码实现</vt:lpstr>
      <vt:lpstr>模型结构设计</vt:lpstr>
      <vt:lpstr>模型参数设计及训练</vt:lpstr>
      <vt:lpstr>可视化训练过程</vt:lpstr>
      <vt:lpstr>AlexNet</vt:lpstr>
      <vt:lpstr>总结什么是CNN</vt:lpstr>
      <vt:lpstr>PowerPoint 演示文稿</vt:lpstr>
    </vt:vector>
  </TitlesOfParts>
  <Company>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text to go here</dc:title>
  <dc:creator>陆源</dc:creator>
  <cp:lastModifiedBy>Microsoft Office User</cp:lastModifiedBy>
  <cp:revision>2883</cp:revision>
  <dcterms:created xsi:type="dcterms:W3CDTF">2011-07-06T02:52:27Z</dcterms:created>
  <dcterms:modified xsi:type="dcterms:W3CDTF">2024-11-16T07:18:07Z</dcterms:modified>
</cp:coreProperties>
</file>